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35"/>
  </p:notesMasterIdLst>
  <p:sldIdLst>
    <p:sldId id="400" r:id="rId3"/>
    <p:sldId id="396" r:id="rId4"/>
    <p:sldId id="406" r:id="rId5"/>
    <p:sldId id="402" r:id="rId6"/>
    <p:sldId id="401" r:id="rId7"/>
    <p:sldId id="412" r:id="rId8"/>
    <p:sldId id="411" r:id="rId9"/>
    <p:sldId id="313" r:id="rId10"/>
    <p:sldId id="428" r:id="rId11"/>
    <p:sldId id="390" r:id="rId12"/>
    <p:sldId id="383" r:id="rId13"/>
    <p:sldId id="386" r:id="rId14"/>
    <p:sldId id="388" r:id="rId15"/>
    <p:sldId id="389" r:id="rId16"/>
    <p:sldId id="403" r:id="rId17"/>
    <p:sldId id="404" r:id="rId18"/>
    <p:sldId id="395" r:id="rId19"/>
    <p:sldId id="426" r:id="rId20"/>
    <p:sldId id="408" r:id="rId21"/>
    <p:sldId id="393" r:id="rId22"/>
    <p:sldId id="409" r:id="rId23"/>
    <p:sldId id="410" r:id="rId24"/>
    <p:sldId id="391" r:id="rId25"/>
    <p:sldId id="419" r:id="rId26"/>
    <p:sldId id="424" r:id="rId27"/>
    <p:sldId id="421" r:id="rId28"/>
    <p:sldId id="422" r:id="rId29"/>
    <p:sldId id="415" r:id="rId30"/>
    <p:sldId id="416" r:id="rId31"/>
    <p:sldId id="417" r:id="rId32"/>
    <p:sldId id="425" r:id="rId33"/>
    <p:sldId id="429"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BC8"/>
    <a:srgbClr val="FFFA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48" autoAdjust="0"/>
    <p:restoredTop sz="82765" autoAdjust="0"/>
  </p:normalViewPr>
  <p:slideViewPr>
    <p:cSldViewPr snapToGrid="0">
      <p:cViewPr varScale="1">
        <p:scale>
          <a:sx n="47" d="100"/>
          <a:sy n="47" d="100"/>
        </p:scale>
        <p:origin x="-728"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5B2ED7-CF9A-4B60-AD18-CD2A1CC6767F}" type="datetimeFigureOut">
              <a:rPr lang="en-US" smtClean="0"/>
              <a:t>11/9/16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E1551-AD7F-452B-8D82-DB83BA0D68F2}" type="slidenum">
              <a:rPr lang="en-US" smtClean="0"/>
              <a:t>‹#›</a:t>
            </a:fld>
            <a:endParaRPr lang="en-US"/>
          </a:p>
        </p:txBody>
      </p:sp>
    </p:spTree>
    <p:extLst>
      <p:ext uri="{BB962C8B-B14F-4D97-AF65-F5344CB8AC3E}">
        <p14:creationId xmlns:p14="http://schemas.microsoft.com/office/powerpoint/2010/main" val="3948819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3F2D3-A71C-704A-882E-B1197BE21054}" type="slidenum">
              <a:rPr lang="en-US" smtClean="0"/>
              <a:t>1</a:t>
            </a:fld>
            <a:endParaRPr lang="en-US"/>
          </a:p>
        </p:txBody>
      </p:sp>
    </p:spTree>
    <p:extLst>
      <p:ext uri="{BB962C8B-B14F-4D97-AF65-F5344CB8AC3E}">
        <p14:creationId xmlns:p14="http://schemas.microsoft.com/office/powerpoint/2010/main" val="3552798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Mean viral load (virus genome copes/bee) by apiary operation type (migratory or stationary). Bars represent mean standard error. Deformed wing virus (DWV) load was significantly higher in migratory than stationary operations (p = 0.04). Although not statistically significant, viral loads for chronic bee paralysis virus (CBPV) and Lake Sinai virus (LSV2) were also higher for migratory yards.</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9E1551-AD7F-452B-8D82-DB83BA0D68F2}" type="slidenum">
              <a:rPr lang="en-US" smtClean="0"/>
              <a:t>14</a:t>
            </a:fld>
            <a:endParaRPr lang="en-US"/>
          </a:p>
        </p:txBody>
      </p:sp>
    </p:spTree>
    <p:extLst>
      <p:ext uri="{BB962C8B-B14F-4D97-AF65-F5344CB8AC3E}">
        <p14:creationId xmlns:p14="http://schemas.microsoft.com/office/powerpoint/2010/main" val="262704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proposed transmission route between bee species</a:t>
            </a:r>
            <a:r>
              <a:rPr lang="en-US" baseline="0" dirty="0" smtClean="0"/>
              <a:t> is through the use of shared floral resources. A single experiment demonstrated this route but it remains largely untested.  So here’s a diagram depicting these routes: With </a:t>
            </a:r>
            <a:r>
              <a:rPr lang="en-US" baseline="0" dirty="0" err="1" smtClean="0"/>
              <a:t>varroa</a:t>
            </a:r>
            <a:r>
              <a:rPr lang="en-US" baseline="0" dirty="0" smtClean="0"/>
              <a:t> vectoring viruses to honey bees, and viruses getting transmitted between managed and wild bees through the use of shared floral resources. When bees forage, they leave behind feces and salivary secretions on flowers- potentially leaving behind viral particles to infect the next forager. Directionality of virus transmission has been difficult to establish. In general, the hypothesis is that the viruses are spilling over from managed honey bees into wild bee populations. </a:t>
            </a:r>
            <a:endParaRPr lang="en-US" dirty="0"/>
          </a:p>
        </p:txBody>
      </p:sp>
      <p:sp>
        <p:nvSpPr>
          <p:cNvPr id="4" name="Slide Number Placeholder 3"/>
          <p:cNvSpPr>
            <a:spLocks noGrp="1"/>
          </p:cNvSpPr>
          <p:nvPr>
            <p:ph type="sldNum" sz="quarter" idx="10"/>
          </p:nvPr>
        </p:nvSpPr>
        <p:spPr/>
        <p:txBody>
          <a:bodyPr/>
          <a:lstStyle/>
          <a:p>
            <a:fld id="{4683F2D3-A71C-704A-882E-B1197BE21054}" type="slidenum">
              <a:rPr lang="en-US" smtClean="0"/>
              <a:t>17</a:t>
            </a:fld>
            <a:endParaRPr lang="en-US"/>
          </a:p>
        </p:txBody>
      </p:sp>
    </p:spTree>
    <p:extLst>
      <p:ext uri="{BB962C8B-B14F-4D97-AF65-F5344CB8AC3E}">
        <p14:creationId xmlns:p14="http://schemas.microsoft.com/office/powerpoint/2010/main" val="406790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3F2D3-A71C-704A-882E-B1197BE21054}" type="slidenum">
              <a:rPr lang="en-US" smtClean="0"/>
              <a:t>18</a:t>
            </a:fld>
            <a:endParaRPr lang="en-US"/>
          </a:p>
        </p:txBody>
      </p:sp>
    </p:spTree>
    <p:extLst>
      <p:ext uri="{BB962C8B-B14F-4D97-AF65-F5344CB8AC3E}">
        <p14:creationId xmlns:p14="http://schemas.microsoft.com/office/powerpoint/2010/main" val="143073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a:t>
            </a:r>
            <a:r>
              <a:rPr lang="en-US" baseline="0" dirty="0" smtClean="0"/>
              <a:t> I’m researching the single stranded RNA viruses. There are more than 20 viruses known to affect bees, and I’m focusing on three of the most common: </a:t>
            </a:r>
          </a:p>
          <a:p>
            <a:endParaRPr lang="en-US" baseline="0" dirty="0" smtClean="0"/>
          </a:p>
          <a:p>
            <a:r>
              <a:rPr lang="en-US" baseline="0" dirty="0" smtClean="0"/>
              <a:t>Electron micrograph of virus particles- containing 4 different viruses. </a:t>
            </a:r>
          </a:p>
        </p:txBody>
      </p:sp>
      <p:sp>
        <p:nvSpPr>
          <p:cNvPr id="4" name="Slide Number Placeholder 3"/>
          <p:cNvSpPr>
            <a:spLocks noGrp="1"/>
          </p:cNvSpPr>
          <p:nvPr>
            <p:ph type="sldNum" sz="quarter" idx="10"/>
          </p:nvPr>
        </p:nvSpPr>
        <p:spPr/>
        <p:txBody>
          <a:bodyPr/>
          <a:lstStyle/>
          <a:p>
            <a:fld id="{E671D37E-76FC-A24D-8CC2-91FD7FB81E5D}" type="slidenum">
              <a:rPr lang="en-US" smtClean="0"/>
              <a:t>19</a:t>
            </a:fld>
            <a:endParaRPr lang="en-US"/>
          </a:p>
        </p:txBody>
      </p:sp>
    </p:spTree>
    <p:extLst>
      <p:ext uri="{BB962C8B-B14F-4D97-AF65-F5344CB8AC3E}">
        <p14:creationId xmlns:p14="http://schemas.microsoft.com/office/powerpoint/2010/main" val="2711449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each field site, I collected bumble bees, conducting bee abundance surveys, and flowering</a:t>
            </a:r>
            <a:r>
              <a:rPr lang="en-US" baseline="0" dirty="0" smtClean="0"/>
              <a:t> vegetation surveys.  At sites where honey bees were present, I sampled honeybees. And at some locations, I sampled honeybees straight from the hives. </a:t>
            </a:r>
          </a:p>
          <a:p>
            <a:endParaRPr lang="en-US" baseline="0" dirty="0" smtClean="0"/>
          </a:p>
        </p:txBody>
      </p:sp>
      <p:sp>
        <p:nvSpPr>
          <p:cNvPr id="4" name="Slide Number Placeholder 3"/>
          <p:cNvSpPr>
            <a:spLocks noGrp="1"/>
          </p:cNvSpPr>
          <p:nvPr>
            <p:ph type="sldNum" sz="quarter" idx="10"/>
          </p:nvPr>
        </p:nvSpPr>
        <p:spPr/>
        <p:txBody>
          <a:bodyPr/>
          <a:lstStyle/>
          <a:p>
            <a:fld id="{E671D37E-76FC-A24D-8CC2-91FD7FB81E5D}" type="slidenum">
              <a:rPr lang="en-US" smtClean="0"/>
              <a:t>21</a:t>
            </a:fld>
            <a:endParaRPr lang="en-US"/>
          </a:p>
        </p:txBody>
      </p:sp>
    </p:spTree>
    <p:extLst>
      <p:ext uri="{BB962C8B-B14F-4D97-AF65-F5344CB8AC3E}">
        <p14:creationId xmlns:p14="http://schemas.microsoft.com/office/powerpoint/2010/main" val="4188338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quantitative PCR, we’ve analyzed</a:t>
            </a:r>
            <a:r>
              <a:rPr lang="en-US" baseline="0" dirty="0" smtClean="0"/>
              <a:t> a portion of the bees we caught for three different viruses. I’m going to show you some of the results:</a:t>
            </a:r>
          </a:p>
          <a:p>
            <a:endParaRPr lang="en-US" baseline="0" dirty="0" smtClean="0"/>
          </a:p>
          <a:p>
            <a:r>
              <a:rPr lang="en-US" baseline="0" dirty="0" smtClean="0"/>
              <a:t>Explain </a:t>
            </a:r>
            <a:r>
              <a:rPr lang="en-US" baseline="0" dirty="0" err="1" smtClean="0"/>
              <a:t>qPCR</a:t>
            </a:r>
            <a:r>
              <a:rPr lang="en-US" baseline="0" dirty="0" smtClean="0"/>
              <a:t> curve</a:t>
            </a:r>
            <a:endParaRPr lang="en-US" dirty="0"/>
          </a:p>
        </p:txBody>
      </p:sp>
      <p:sp>
        <p:nvSpPr>
          <p:cNvPr id="4" name="Slide Number Placeholder 3"/>
          <p:cNvSpPr>
            <a:spLocks noGrp="1"/>
          </p:cNvSpPr>
          <p:nvPr>
            <p:ph type="sldNum" sz="quarter" idx="10"/>
          </p:nvPr>
        </p:nvSpPr>
        <p:spPr/>
        <p:txBody>
          <a:bodyPr/>
          <a:lstStyle/>
          <a:p>
            <a:fld id="{4683F2D3-A71C-704A-882E-B1197BE21054}" type="slidenum">
              <a:rPr lang="en-US" smtClean="0"/>
              <a:t>22</a:t>
            </a:fld>
            <a:endParaRPr lang="en-US"/>
          </a:p>
        </p:txBody>
      </p:sp>
    </p:spTree>
    <p:extLst>
      <p:ext uri="{BB962C8B-B14F-4D97-AF65-F5344CB8AC3E}">
        <p14:creationId xmlns:p14="http://schemas.microsoft.com/office/powerpoint/2010/main" val="3323893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I’d like to discuss what’s next for my research. I am currently looking at the role of plants in virus transmission. It is assumed that plants act as a sort of ‘dirty doorknob’ in viral transmission: A sick bee will forage on a flower, leaving behind viruses either through salivary secretions or feces. A healthy bee will later land on this contaminated flower to forage and become infected. Although this transmission route is assumed, it has not yet been demonstrated with RNA viruses. Using some preliminary data I collected early on with the GCA fellowship, I designed an experiment and was awarded a grant to examine this transmission route. </a:t>
            </a:r>
            <a:endParaRPr lang="en-US" dirty="0"/>
          </a:p>
        </p:txBody>
      </p:sp>
      <p:sp>
        <p:nvSpPr>
          <p:cNvPr id="4" name="Slide Number Placeholder 3"/>
          <p:cNvSpPr>
            <a:spLocks noGrp="1"/>
          </p:cNvSpPr>
          <p:nvPr>
            <p:ph type="sldNum" sz="quarter" idx="10"/>
          </p:nvPr>
        </p:nvSpPr>
        <p:spPr/>
        <p:txBody>
          <a:bodyPr/>
          <a:lstStyle/>
          <a:p>
            <a:fld id="{4683F2D3-A71C-704A-882E-B1197BE21054}" type="slidenum">
              <a:rPr lang="en-US" smtClean="0"/>
              <a:t>28</a:t>
            </a:fld>
            <a:endParaRPr lang="en-US"/>
          </a:p>
        </p:txBody>
      </p:sp>
    </p:spTree>
    <p:extLst>
      <p:ext uri="{BB962C8B-B14F-4D97-AF65-F5344CB8AC3E}">
        <p14:creationId xmlns:p14="http://schemas.microsoft.com/office/powerpoint/2010/main" val="88270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examining the role of flowers in virus transmission, I asked: </a:t>
            </a:r>
          </a:p>
          <a:p>
            <a:endParaRPr lang="en-US" baseline="0" dirty="0" smtClean="0"/>
          </a:p>
          <a:p>
            <a:r>
              <a:rPr lang="en-US" baseline="0" dirty="0" smtClean="0"/>
              <a:t>Does Plant Species Matter? For examine, floral morphology may alter the way a bee comes in contact with the flower, increasing or decreasing the chance for viral deposition onto a flower. </a:t>
            </a:r>
          </a:p>
          <a:p>
            <a:r>
              <a:rPr lang="en-US" baseline="0" dirty="0" smtClean="0"/>
              <a:t>Does Plant Diversity matter? When bees have diversity of plants to visit, will bees specialize on a preferred plant species and therefore be less likely to pass the virus through the less desirable plant species? </a:t>
            </a:r>
          </a:p>
          <a:p>
            <a:r>
              <a:rPr lang="en-US" baseline="0" dirty="0" smtClean="0"/>
              <a:t>Do bees need to be exposed more than once to become infected?</a:t>
            </a:r>
          </a:p>
          <a:p>
            <a:r>
              <a:rPr lang="en-US" baseline="0" dirty="0" smtClean="0"/>
              <a:t>And lastly,</a:t>
            </a:r>
          </a:p>
          <a:p>
            <a:r>
              <a:rPr lang="en-US" baseline="0" dirty="0" smtClean="0"/>
              <a:t>Do bees need to touch directly, or co-mingle, on flowers to become infected? </a:t>
            </a:r>
          </a:p>
        </p:txBody>
      </p:sp>
      <p:sp>
        <p:nvSpPr>
          <p:cNvPr id="4" name="Slide Number Placeholder 3"/>
          <p:cNvSpPr>
            <a:spLocks noGrp="1"/>
          </p:cNvSpPr>
          <p:nvPr>
            <p:ph type="sldNum" sz="quarter" idx="10"/>
          </p:nvPr>
        </p:nvSpPr>
        <p:spPr/>
        <p:txBody>
          <a:bodyPr/>
          <a:lstStyle/>
          <a:p>
            <a:fld id="{FE8A31DC-7776-774D-8C17-E69B726AA874}" type="slidenum">
              <a:rPr lang="en-US" smtClean="0"/>
              <a:t>29</a:t>
            </a:fld>
            <a:endParaRPr lang="en-US"/>
          </a:p>
        </p:txBody>
      </p:sp>
    </p:spTree>
    <p:extLst>
      <p:ext uri="{BB962C8B-B14F-4D97-AF65-F5344CB8AC3E}">
        <p14:creationId xmlns:p14="http://schemas.microsoft.com/office/powerpoint/2010/main" val="3141755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A31DC-7776-774D-8C17-E69B726AA874}" type="slidenum">
              <a:rPr lang="en-US" smtClean="0"/>
              <a:t>30</a:t>
            </a:fld>
            <a:endParaRPr lang="en-US"/>
          </a:p>
        </p:txBody>
      </p:sp>
    </p:spTree>
    <p:extLst>
      <p:ext uri="{BB962C8B-B14F-4D97-AF65-F5344CB8AC3E}">
        <p14:creationId xmlns:p14="http://schemas.microsoft.com/office/powerpoint/2010/main" val="2363868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A31DC-7776-774D-8C17-E69B726AA874}" type="slidenum">
              <a:rPr lang="en-US" smtClean="0"/>
              <a:t>32</a:t>
            </a:fld>
            <a:endParaRPr lang="en-US"/>
          </a:p>
        </p:txBody>
      </p:sp>
    </p:spTree>
    <p:extLst>
      <p:ext uri="{BB962C8B-B14F-4D97-AF65-F5344CB8AC3E}">
        <p14:creationId xmlns:p14="http://schemas.microsoft.com/office/powerpoint/2010/main" val="305707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a:p>
            <a:endParaRPr lang="en-US" i="0" dirty="0" smtClean="0"/>
          </a:p>
        </p:txBody>
      </p:sp>
      <p:sp>
        <p:nvSpPr>
          <p:cNvPr id="4" name="Slide Number Placeholder 3"/>
          <p:cNvSpPr>
            <a:spLocks noGrp="1"/>
          </p:cNvSpPr>
          <p:nvPr>
            <p:ph type="sldNum" sz="quarter" idx="10"/>
          </p:nvPr>
        </p:nvSpPr>
        <p:spPr/>
        <p:txBody>
          <a:bodyPr/>
          <a:lstStyle/>
          <a:p>
            <a:fld id="{E671D37E-76FC-A24D-8CC2-91FD7FB81E5D}" type="slidenum">
              <a:rPr lang="en-US" smtClean="0"/>
              <a:t>3</a:t>
            </a:fld>
            <a:endParaRPr lang="en-US"/>
          </a:p>
        </p:txBody>
      </p:sp>
    </p:spTree>
    <p:extLst>
      <p:ext uri="{BB962C8B-B14F-4D97-AF65-F5344CB8AC3E}">
        <p14:creationId xmlns:p14="http://schemas.microsoft.com/office/powerpoint/2010/main" val="3688312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71D37E-76FC-A24D-8CC2-91FD7FB81E5D}" type="slidenum">
              <a:rPr lang="en-US" smtClean="0"/>
              <a:t>6</a:t>
            </a:fld>
            <a:endParaRPr lang="en-US"/>
          </a:p>
        </p:txBody>
      </p:sp>
    </p:spTree>
    <p:extLst>
      <p:ext uri="{BB962C8B-B14F-4D97-AF65-F5344CB8AC3E}">
        <p14:creationId xmlns:p14="http://schemas.microsoft.com/office/powerpoint/2010/main" val="4081891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Maps</a:t>
            </a:r>
          </a:p>
          <a:p>
            <a:endParaRPr lang="en-US" dirty="0" smtClean="0"/>
          </a:p>
          <a:p>
            <a:r>
              <a:rPr lang="en-US" dirty="0" smtClean="0"/>
              <a:t>Add US</a:t>
            </a:r>
          </a:p>
          <a:p>
            <a:endParaRPr lang="en-US" dirty="0"/>
          </a:p>
        </p:txBody>
      </p:sp>
      <p:sp>
        <p:nvSpPr>
          <p:cNvPr id="4" name="Slide Number Placeholder 3"/>
          <p:cNvSpPr>
            <a:spLocks noGrp="1"/>
          </p:cNvSpPr>
          <p:nvPr>
            <p:ph type="sldNum" sz="quarter" idx="10"/>
          </p:nvPr>
        </p:nvSpPr>
        <p:spPr/>
        <p:txBody>
          <a:bodyPr/>
          <a:lstStyle/>
          <a:p>
            <a:fld id="{4683F2D3-A71C-704A-882E-B1197BE21054}" type="slidenum">
              <a:rPr lang="en-US" smtClean="0"/>
              <a:t>7</a:t>
            </a:fld>
            <a:endParaRPr lang="en-US"/>
          </a:p>
        </p:txBody>
      </p:sp>
    </p:spTree>
    <p:extLst>
      <p:ext uri="{BB962C8B-B14F-4D97-AF65-F5344CB8AC3E}">
        <p14:creationId xmlns:p14="http://schemas.microsoft.com/office/powerpoint/2010/main" val="3936022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dirty="0" smtClean="0"/>
              <a:t>Name Samples</a:t>
            </a:r>
            <a:endParaRPr lang="en-US" dirty="0"/>
          </a:p>
        </p:txBody>
      </p:sp>
      <p:sp>
        <p:nvSpPr>
          <p:cNvPr id="4" name="Slide Number Placeholder 3"/>
          <p:cNvSpPr>
            <a:spLocks noGrp="1"/>
          </p:cNvSpPr>
          <p:nvPr>
            <p:ph type="sldNum" sz="quarter" idx="10"/>
          </p:nvPr>
        </p:nvSpPr>
        <p:spPr/>
        <p:txBody>
          <a:bodyPr/>
          <a:lstStyle/>
          <a:p>
            <a:fld id="{1F5F9A9B-C14C-4DC8-9F1E-DE8ECEBD8B4A}" type="slidenum">
              <a:rPr lang="en-US" smtClean="0"/>
              <a:pPr/>
              <a:t>8</a:t>
            </a:fld>
            <a:endParaRPr lang="en-US" dirty="0"/>
          </a:p>
        </p:txBody>
      </p:sp>
    </p:spTree>
    <p:extLst>
      <p:ext uri="{BB962C8B-B14F-4D97-AF65-F5344CB8AC3E}">
        <p14:creationId xmlns:p14="http://schemas.microsoft.com/office/powerpoint/2010/main" val="3025129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71D37E-76FC-A24D-8CC2-91FD7FB81E5D}" type="slidenum">
              <a:rPr lang="en-US" smtClean="0"/>
              <a:t>9</a:t>
            </a:fld>
            <a:endParaRPr lang="en-US"/>
          </a:p>
        </p:txBody>
      </p:sp>
    </p:spTree>
    <p:extLst>
      <p:ext uri="{BB962C8B-B14F-4D97-AF65-F5344CB8AC3E}">
        <p14:creationId xmlns:p14="http://schemas.microsoft.com/office/powerpoint/2010/main" val="807559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Nosema</a:t>
            </a:r>
            <a:r>
              <a:rPr lang="en-US" sz="1200" kern="1200" dirty="0" smtClean="0">
                <a:solidFill>
                  <a:schemeClr val="tx1"/>
                </a:solidFill>
                <a:effectLst/>
                <a:latin typeface="+mn-lt"/>
                <a:ea typeface="+mn-ea"/>
                <a:cs typeface="+mn-cs"/>
              </a:rPr>
              <a:t> load (million spores/bee) for each of 24 apiaries sampled. 14 of the 24 apiaries were positive for </a:t>
            </a:r>
            <a:r>
              <a:rPr lang="en-US" sz="1200" kern="1200" dirty="0" err="1" smtClean="0">
                <a:solidFill>
                  <a:schemeClr val="tx1"/>
                </a:solidFill>
                <a:effectLst/>
                <a:latin typeface="+mn-lt"/>
                <a:ea typeface="+mn-ea"/>
                <a:cs typeface="+mn-cs"/>
              </a:rPr>
              <a:t>Nosema</a:t>
            </a:r>
            <a:r>
              <a:rPr lang="en-US" sz="1200" kern="1200" dirty="0" smtClean="0">
                <a:solidFill>
                  <a:schemeClr val="tx1"/>
                </a:solidFill>
                <a:effectLst/>
                <a:latin typeface="+mn-lt"/>
                <a:ea typeface="+mn-ea"/>
                <a:cs typeface="+mn-cs"/>
              </a:rPr>
              <a:t> with only one apiary above the threshold for safe </a:t>
            </a:r>
            <a:r>
              <a:rPr lang="en-US" sz="1200" kern="1200" dirty="0" err="1" smtClean="0">
                <a:solidFill>
                  <a:schemeClr val="tx1"/>
                </a:solidFill>
                <a:effectLst/>
                <a:latin typeface="+mn-lt"/>
                <a:ea typeface="+mn-ea"/>
                <a:cs typeface="+mn-cs"/>
              </a:rPr>
              <a:t>Nosema</a:t>
            </a:r>
            <a:r>
              <a:rPr lang="en-US" sz="1200" kern="1200" dirty="0" smtClean="0">
                <a:solidFill>
                  <a:schemeClr val="tx1"/>
                </a:solidFill>
                <a:effectLst/>
                <a:latin typeface="+mn-lt"/>
                <a:ea typeface="+mn-ea"/>
                <a:cs typeface="+mn-cs"/>
              </a:rPr>
              <a:t> levels, signified by red line (1 million spores/bee).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AE9E1551-AD7F-452B-8D82-DB83BA0D68F2}" type="slidenum">
              <a:rPr lang="en-US" smtClean="0"/>
              <a:t>11</a:t>
            </a:fld>
            <a:endParaRPr lang="en-US"/>
          </a:p>
        </p:txBody>
      </p:sp>
    </p:spTree>
    <p:extLst>
      <p:ext uri="{BB962C8B-B14F-4D97-AF65-F5344CB8AC3E}">
        <p14:creationId xmlns:p14="http://schemas.microsoft.com/office/powerpoint/2010/main" val="355652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Mite load results for each of 24 apiaries sampled. All honey bee apiaries were positive for </a:t>
            </a:r>
            <a:r>
              <a:rPr lang="en-US" sz="1200" kern="1200" dirty="0" err="1" smtClean="0">
                <a:solidFill>
                  <a:schemeClr val="tx1"/>
                </a:solidFill>
                <a:effectLst/>
                <a:latin typeface="+mn-lt"/>
                <a:ea typeface="+mn-ea"/>
                <a:cs typeface="+mn-cs"/>
              </a:rPr>
              <a:t>Varroa</a:t>
            </a:r>
            <a:r>
              <a:rPr lang="en-US" sz="1200" kern="1200" dirty="0" smtClean="0">
                <a:solidFill>
                  <a:schemeClr val="tx1"/>
                </a:solidFill>
                <a:effectLst/>
                <a:latin typeface="+mn-lt"/>
                <a:ea typeface="+mn-ea"/>
                <a:cs typeface="+mn-cs"/>
              </a:rPr>
              <a:t> mites with 58% (14 of 24 apiaries) having mite loads above the threshold for safe mite levels, signified by red line (3 mites/100 bees). </a:t>
            </a:r>
            <a:endParaRPr lang="en-US" dirty="0"/>
          </a:p>
        </p:txBody>
      </p:sp>
      <p:sp>
        <p:nvSpPr>
          <p:cNvPr id="4" name="Slide Number Placeholder 3"/>
          <p:cNvSpPr>
            <a:spLocks noGrp="1"/>
          </p:cNvSpPr>
          <p:nvPr>
            <p:ph type="sldNum" sz="quarter" idx="10"/>
          </p:nvPr>
        </p:nvSpPr>
        <p:spPr/>
        <p:txBody>
          <a:bodyPr/>
          <a:lstStyle/>
          <a:p>
            <a:fld id="{AE9E1551-AD7F-452B-8D82-DB83BA0D68F2}" type="slidenum">
              <a:rPr lang="en-US" smtClean="0"/>
              <a:t>12</a:t>
            </a:fld>
            <a:endParaRPr lang="en-US"/>
          </a:p>
        </p:txBody>
      </p:sp>
    </p:spTree>
    <p:extLst>
      <p:ext uri="{BB962C8B-B14F-4D97-AF65-F5344CB8AC3E}">
        <p14:creationId xmlns:p14="http://schemas.microsoft.com/office/powerpoint/2010/main" val="1463318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Mite loads by operation type. Migratory apiaries had significantly higher mite loads than stationary apiaries (p =0.004). </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AE9E1551-AD7F-452B-8D82-DB83BA0D68F2}" type="slidenum">
              <a:rPr lang="en-US" smtClean="0"/>
              <a:t>13</a:t>
            </a:fld>
            <a:endParaRPr lang="en-US"/>
          </a:p>
        </p:txBody>
      </p:sp>
    </p:spTree>
    <p:extLst>
      <p:ext uri="{BB962C8B-B14F-4D97-AF65-F5344CB8AC3E}">
        <p14:creationId xmlns:p14="http://schemas.microsoft.com/office/powerpoint/2010/main" val="352455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2971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6804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2721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6809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2742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919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2887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887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5933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482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82058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8597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77E9AD-5FDA-4A9D-AFCD-CEA32C8EC570}" type="datetimeFigureOut">
              <a:rPr lang="en-US" smtClean="0">
                <a:solidFill>
                  <a:prstClr val="black">
                    <a:tint val="75000"/>
                  </a:prstClr>
                </a:solidFill>
              </a:rPr>
              <a:pPr/>
              <a:t>11/9/16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308EE0-04BB-4804-8278-BA81A7F329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562088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2.jpeg"/><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22.png"/><Relationship Id="rId5"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0.jpeg"/><Relationship Id="rId5" Type="http://schemas.microsoft.com/office/2007/relationships/hdphoto" Target="../media/hdphoto1.wdp"/><Relationship Id="rId6" Type="http://schemas.openxmlformats.org/officeDocument/2006/relationships/image" Target="../media/image22.png"/><Relationship Id="rId7"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22.png"/><Relationship Id="rId5"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22.png"/><Relationship Id="rId5"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g"/><Relationship Id="rId5" Type="http://schemas.openxmlformats.org/officeDocument/2006/relationships/image" Target="../media/image40.jpg"/><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44.jpg"/><Relationship Id="rId6" Type="http://schemas.openxmlformats.org/officeDocument/2006/relationships/image" Target="../media/image30.jpeg"/><Relationship Id="rId7"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5" Type="http://schemas.openxmlformats.org/officeDocument/2006/relationships/image" Target="../media/image47.jpg"/><Relationship Id="rId6" Type="http://schemas.openxmlformats.org/officeDocument/2006/relationships/image" Target="../media/image48.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g"/><Relationship Id="rId9"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43.jpeg"/><Relationship Id="rId6"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emf"/><Relationship Id="rId3" Type="http://schemas.openxmlformats.org/officeDocument/2006/relationships/image" Target="../media/image4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0.emf"/></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2.JPG"/><Relationship Id="rId5" Type="http://schemas.openxmlformats.org/officeDocument/2006/relationships/image" Target="../media/image63.JPG"/><Relationship Id="rId6"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2.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jpeg"/><Relationship Id="rId5" Type="http://schemas.microsoft.com/office/2007/relationships/hdphoto" Target="../media/hdphoto2.wdp"/><Relationship Id="rId6" Type="http://schemas.openxmlformats.org/officeDocument/2006/relationships/image" Target="../media/image67.jpeg"/><Relationship Id="rId7" Type="http://schemas.openxmlformats.org/officeDocument/2006/relationships/image" Target="../media/image68.JPG"/><Relationship Id="rId8" Type="http://schemas.openxmlformats.org/officeDocument/2006/relationships/image" Target="../media/image69.jpeg"/><Relationship Id="rId9"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1.emf"/></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1.png"/><Relationship Id="rId6" Type="http://schemas.openxmlformats.org/officeDocument/2006/relationships/image" Target="../media/image24.jpeg"/><Relationship Id="rId7"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2.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jpeg"/><Relationship Id="rId7" Type="http://schemas.microsoft.com/office/2007/relationships/hdphoto" Target="../media/hdphoto1.wdp"/><Relationship Id="rId8"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3178" y="0"/>
            <a:ext cx="5252954" cy="2493479"/>
          </a:xfrm>
        </p:spPr>
        <p:txBody>
          <a:bodyPr/>
          <a:lstStyle/>
          <a:p>
            <a:r>
              <a:rPr lang="en-US" b="1" dirty="0" smtClean="0">
                <a:cs typeface="Times New Roman"/>
              </a:rPr>
              <a:t>Vermont Bee Lab</a:t>
            </a:r>
            <a:br>
              <a:rPr lang="en-US" b="1" dirty="0" smtClean="0">
                <a:cs typeface="Times New Roman"/>
              </a:rPr>
            </a:br>
            <a:r>
              <a:rPr lang="en-US" b="1" dirty="0" smtClean="0">
                <a:cs typeface="Times New Roman"/>
              </a:rPr>
              <a:t>Research</a:t>
            </a:r>
            <a:endParaRPr lang="en-US" b="1" dirty="0">
              <a:cs typeface="Times New Roman"/>
            </a:endParaRPr>
          </a:p>
        </p:txBody>
      </p:sp>
      <p:sp>
        <p:nvSpPr>
          <p:cNvPr id="3" name="Subtitle 2"/>
          <p:cNvSpPr>
            <a:spLocks noGrp="1"/>
          </p:cNvSpPr>
          <p:nvPr>
            <p:ph type="subTitle" idx="1"/>
          </p:nvPr>
        </p:nvSpPr>
        <p:spPr>
          <a:xfrm>
            <a:off x="2336380" y="2835606"/>
            <a:ext cx="4507140" cy="2637212"/>
          </a:xfrm>
        </p:spPr>
        <p:txBody>
          <a:bodyPr>
            <a:normAutofit lnSpcReduction="10000"/>
          </a:bodyPr>
          <a:lstStyle/>
          <a:p>
            <a:r>
              <a:rPr lang="en-US" dirty="0" smtClean="0">
                <a:cs typeface="Times New Roman"/>
              </a:rPr>
              <a:t>Samantha Alger</a:t>
            </a:r>
          </a:p>
          <a:p>
            <a:r>
              <a:rPr lang="en-US" sz="2800" dirty="0" smtClean="0">
                <a:cs typeface="Times New Roman"/>
              </a:rPr>
              <a:t>PhD Candidate</a:t>
            </a:r>
          </a:p>
          <a:p>
            <a:r>
              <a:rPr lang="en-US" dirty="0" smtClean="0">
                <a:cs typeface="Times New Roman"/>
              </a:rPr>
              <a:t>Alex Burnham</a:t>
            </a:r>
          </a:p>
          <a:p>
            <a:r>
              <a:rPr lang="en-US" sz="2800" dirty="0" smtClean="0">
                <a:cs typeface="Times New Roman"/>
              </a:rPr>
              <a:t>MS Student</a:t>
            </a:r>
          </a:p>
          <a:p>
            <a:r>
              <a:rPr lang="en-US" sz="2800" dirty="0" smtClean="0">
                <a:cs typeface="Times New Roman"/>
              </a:rPr>
              <a:t>Biology, UVM</a:t>
            </a:r>
          </a:p>
          <a:p>
            <a:endParaRPr lang="en-US" dirty="0" smtClean="0">
              <a:latin typeface="Times New Roman"/>
              <a:cs typeface="Times New Roman"/>
            </a:endParaRPr>
          </a:p>
          <a:p>
            <a:endParaRPr lang="en-US" dirty="0" smtClean="0">
              <a:latin typeface="Times New Roman"/>
              <a:cs typeface="Times New Roman"/>
            </a:endParaRPr>
          </a:p>
        </p:txBody>
      </p:sp>
      <p:pic>
        <p:nvPicPr>
          <p:cNvPr id="7" name="Picture 6" descr="IMG_1981.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697865" y="3094474"/>
            <a:ext cx="3621264" cy="2715949"/>
          </a:xfrm>
          <a:prstGeom prst="rect">
            <a:avLst/>
          </a:prstGeom>
        </p:spPr>
      </p:pic>
      <p:pic>
        <p:nvPicPr>
          <p:cNvPr id="6" name="Picture 5" descr="IMG_1992.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357" y="2438076"/>
            <a:ext cx="2539627" cy="3693612"/>
          </a:xfrm>
          <a:prstGeom prst="rect">
            <a:avLst/>
          </a:prstGeom>
        </p:spPr>
      </p:pic>
      <p:pic>
        <p:nvPicPr>
          <p:cNvPr id="8" name="Picture 7" descr="Screen Shot 2016-11-09 at 5.45.3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1994" y="408780"/>
            <a:ext cx="2015615" cy="2029296"/>
          </a:xfrm>
          <a:prstGeom prst="rect">
            <a:avLst/>
          </a:prstGeom>
        </p:spPr>
      </p:pic>
    </p:spTree>
    <p:extLst>
      <p:ext uri="{BB962C8B-B14F-4D97-AF65-F5344CB8AC3E}">
        <p14:creationId xmlns:p14="http://schemas.microsoft.com/office/powerpoint/2010/main" val="1407862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2015 Vermont</a:t>
            </a:r>
            <a:endParaRPr lang="en-US" dirty="0"/>
          </a:p>
        </p:txBody>
      </p:sp>
      <p:sp>
        <p:nvSpPr>
          <p:cNvPr id="6" name="Content Placeholder 2"/>
          <p:cNvSpPr>
            <a:spLocks noGrp="1"/>
          </p:cNvSpPr>
          <p:nvPr>
            <p:ph sz="half" idx="1"/>
          </p:nvPr>
        </p:nvSpPr>
        <p:spPr>
          <a:xfrm>
            <a:off x="165234" y="1368486"/>
            <a:ext cx="8229600" cy="4525963"/>
          </a:xfrm>
        </p:spPr>
        <p:txBody>
          <a:bodyPr>
            <a:normAutofit/>
          </a:bodyPr>
          <a:lstStyle/>
          <a:p>
            <a:r>
              <a:rPr lang="en-US" dirty="0" smtClean="0"/>
              <a:t>24 Apiaries sampled </a:t>
            </a:r>
          </a:p>
          <a:p>
            <a:r>
              <a:rPr lang="en-US" dirty="0" smtClean="0"/>
              <a:t>8 Participating beekeepers</a:t>
            </a:r>
          </a:p>
          <a:p>
            <a:r>
              <a:rPr lang="en-US" dirty="0" smtClean="0"/>
              <a:t>12 Stationary apiaries</a:t>
            </a:r>
          </a:p>
          <a:p>
            <a:r>
              <a:rPr lang="en-US" dirty="0" smtClean="0"/>
              <a:t>12 Migratory apiaries</a:t>
            </a:r>
          </a:p>
        </p:txBody>
      </p:sp>
      <p:pic>
        <p:nvPicPr>
          <p:cNvPr id="7" name="Picture 6"/>
          <p:cNvPicPr>
            <a:picLocks noChangeAspect="1"/>
          </p:cNvPicPr>
          <p:nvPr/>
        </p:nvPicPr>
        <p:blipFill>
          <a:blip r:embed="rId2"/>
          <a:stretch>
            <a:fillRect/>
          </a:stretch>
        </p:blipFill>
        <p:spPr>
          <a:xfrm>
            <a:off x="343587" y="5789531"/>
            <a:ext cx="1029234" cy="933172"/>
          </a:xfrm>
          <a:prstGeom prst="rect">
            <a:avLst/>
          </a:prstGeom>
        </p:spPr>
      </p:pic>
      <p:pic>
        <p:nvPicPr>
          <p:cNvPr id="8" name="Picture 7"/>
          <p:cNvPicPr>
            <a:picLocks noChangeAspect="1"/>
          </p:cNvPicPr>
          <p:nvPr/>
        </p:nvPicPr>
        <p:blipFill>
          <a:blip r:embed="rId3"/>
          <a:stretch>
            <a:fillRect/>
          </a:stretch>
        </p:blipFill>
        <p:spPr>
          <a:xfrm>
            <a:off x="1504297" y="5789531"/>
            <a:ext cx="1216561" cy="853555"/>
          </a:xfrm>
          <a:prstGeom prst="rect">
            <a:avLst/>
          </a:prstGeom>
        </p:spPr>
      </p:pic>
      <p:pic>
        <p:nvPicPr>
          <p:cNvPr id="3" name="Picture 2" descr="IMG_531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9707" y="2507182"/>
            <a:ext cx="4341165" cy="3255874"/>
          </a:xfrm>
          <a:prstGeom prst="rect">
            <a:avLst/>
          </a:prstGeom>
        </p:spPr>
      </p:pic>
    </p:spTree>
    <p:extLst>
      <p:ext uri="{BB962C8B-B14F-4D97-AF65-F5344CB8AC3E}">
        <p14:creationId xmlns:p14="http://schemas.microsoft.com/office/powerpoint/2010/main" val="32004435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HBS_Nosem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619" y="1135076"/>
            <a:ext cx="6464905" cy="4770300"/>
          </a:xfrm>
          <a:prstGeom prst="rect">
            <a:avLst/>
          </a:prstGeom>
        </p:spPr>
      </p:pic>
      <p:sp>
        <p:nvSpPr>
          <p:cNvPr id="10" name="Title 1"/>
          <p:cNvSpPr>
            <a:spLocks noGrp="1"/>
          </p:cNvSpPr>
          <p:nvPr>
            <p:ph type="title"/>
          </p:nvPr>
        </p:nvSpPr>
        <p:spPr/>
        <p:txBody>
          <a:bodyPr/>
          <a:lstStyle/>
          <a:p>
            <a:r>
              <a:rPr lang="en-US" dirty="0" err="1" smtClean="0"/>
              <a:t>Nosema</a:t>
            </a:r>
            <a:endParaRPr lang="en-US" dirty="0"/>
          </a:p>
        </p:txBody>
      </p:sp>
      <p:pic>
        <p:nvPicPr>
          <p:cNvPr id="6" name="Picture 5"/>
          <p:cNvPicPr>
            <a:picLocks noChangeAspect="1"/>
          </p:cNvPicPr>
          <p:nvPr/>
        </p:nvPicPr>
        <p:blipFill>
          <a:blip r:embed="rId4"/>
          <a:stretch>
            <a:fillRect/>
          </a:stretch>
        </p:blipFill>
        <p:spPr>
          <a:xfrm>
            <a:off x="343587" y="5789531"/>
            <a:ext cx="1029234" cy="933172"/>
          </a:xfrm>
          <a:prstGeom prst="rect">
            <a:avLst/>
          </a:prstGeom>
        </p:spPr>
      </p:pic>
      <p:pic>
        <p:nvPicPr>
          <p:cNvPr id="7" name="Picture 6"/>
          <p:cNvPicPr>
            <a:picLocks noChangeAspect="1"/>
          </p:cNvPicPr>
          <p:nvPr/>
        </p:nvPicPr>
        <p:blipFill>
          <a:blip r:embed="rId5"/>
          <a:stretch>
            <a:fillRect/>
          </a:stretch>
        </p:blipFill>
        <p:spPr>
          <a:xfrm>
            <a:off x="1504297" y="5789531"/>
            <a:ext cx="1216561" cy="853555"/>
          </a:xfrm>
          <a:prstGeom prst="rect">
            <a:avLst/>
          </a:prstGeom>
        </p:spPr>
      </p:pic>
    </p:spTree>
    <p:extLst>
      <p:ext uri="{BB962C8B-B14F-4D97-AF65-F5344CB8AC3E}">
        <p14:creationId xmlns:p14="http://schemas.microsoft.com/office/powerpoint/2010/main" val="309056018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HBS_Varro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500" y="1157677"/>
            <a:ext cx="6244433" cy="4959393"/>
          </a:xfrm>
          <a:prstGeom prst="rect">
            <a:avLst/>
          </a:prstGeom>
        </p:spPr>
      </p:pic>
      <p:sp>
        <p:nvSpPr>
          <p:cNvPr id="2" name="Title 1"/>
          <p:cNvSpPr>
            <a:spLocks noGrp="1"/>
          </p:cNvSpPr>
          <p:nvPr>
            <p:ph type="title"/>
          </p:nvPr>
        </p:nvSpPr>
        <p:spPr/>
        <p:txBody>
          <a:bodyPr/>
          <a:lstStyle/>
          <a:p>
            <a:r>
              <a:rPr lang="en-US" dirty="0"/>
              <a:t>Varroa </a:t>
            </a:r>
            <a:r>
              <a:rPr lang="en-US" dirty="0" smtClean="0"/>
              <a:t>Mite Load</a:t>
            </a:r>
            <a:endParaRPr lang="en-US" dirty="0"/>
          </a:p>
        </p:txBody>
      </p:sp>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35000"/>
                    </a14:imgEffect>
                  </a14:imgLayer>
                </a14:imgProps>
              </a:ext>
              <a:ext uri="{28A0092B-C50C-407E-A947-70E740481C1C}">
                <a14:useLocalDpi xmlns:a14="http://schemas.microsoft.com/office/drawing/2010/main"/>
              </a:ext>
            </a:extLst>
          </a:blip>
          <a:srcRect l="43135" t="8620" r="3108" b="18110"/>
          <a:stretch/>
        </p:blipFill>
        <p:spPr>
          <a:xfrm>
            <a:off x="7161734" y="361619"/>
            <a:ext cx="1617873" cy="2094892"/>
          </a:xfrm>
          <a:prstGeom prst="rect">
            <a:avLst/>
          </a:prstGeom>
          <a:ln w="47625">
            <a:noFill/>
          </a:ln>
        </p:spPr>
      </p:pic>
      <p:pic>
        <p:nvPicPr>
          <p:cNvPr id="7" name="Picture 6"/>
          <p:cNvPicPr>
            <a:picLocks noChangeAspect="1"/>
          </p:cNvPicPr>
          <p:nvPr/>
        </p:nvPicPr>
        <p:blipFill>
          <a:blip r:embed="rId6"/>
          <a:stretch>
            <a:fillRect/>
          </a:stretch>
        </p:blipFill>
        <p:spPr>
          <a:xfrm>
            <a:off x="343587" y="5789531"/>
            <a:ext cx="1029234" cy="933172"/>
          </a:xfrm>
          <a:prstGeom prst="rect">
            <a:avLst/>
          </a:prstGeom>
        </p:spPr>
      </p:pic>
      <p:pic>
        <p:nvPicPr>
          <p:cNvPr id="8" name="Picture 7"/>
          <p:cNvPicPr>
            <a:picLocks noChangeAspect="1"/>
          </p:cNvPicPr>
          <p:nvPr/>
        </p:nvPicPr>
        <p:blipFill>
          <a:blip r:embed="rId7"/>
          <a:stretch>
            <a:fillRect/>
          </a:stretch>
        </p:blipFill>
        <p:spPr>
          <a:xfrm>
            <a:off x="1504297" y="5789531"/>
            <a:ext cx="1216561" cy="853555"/>
          </a:xfrm>
          <a:prstGeom prst="rect">
            <a:avLst/>
          </a:prstGeom>
        </p:spPr>
      </p:pic>
    </p:spTree>
    <p:extLst>
      <p:ext uri="{BB962C8B-B14F-4D97-AF65-F5344CB8AC3E}">
        <p14:creationId xmlns:p14="http://schemas.microsoft.com/office/powerpoint/2010/main" val="25036517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HBS_V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187" y="1202511"/>
            <a:ext cx="5795519" cy="5221527"/>
          </a:xfrm>
          <a:prstGeom prst="rect">
            <a:avLst/>
          </a:prstGeom>
          <a:solidFill>
            <a:schemeClr val="tx1"/>
          </a:solidFill>
        </p:spPr>
      </p:pic>
      <p:sp>
        <p:nvSpPr>
          <p:cNvPr id="2" name="Title 1"/>
          <p:cNvSpPr>
            <a:spLocks noGrp="1"/>
          </p:cNvSpPr>
          <p:nvPr>
            <p:ph type="title"/>
          </p:nvPr>
        </p:nvSpPr>
        <p:spPr/>
        <p:txBody>
          <a:bodyPr/>
          <a:lstStyle/>
          <a:p>
            <a:r>
              <a:rPr lang="en-US" dirty="0"/>
              <a:t>Varroa </a:t>
            </a:r>
            <a:r>
              <a:rPr lang="en-US" dirty="0" smtClean="0"/>
              <a:t>Mite Load by Apiary Type</a:t>
            </a:r>
            <a:endParaRPr lang="en-US" dirty="0"/>
          </a:p>
        </p:txBody>
      </p:sp>
      <p:pic>
        <p:nvPicPr>
          <p:cNvPr id="6" name="Picture 5"/>
          <p:cNvPicPr>
            <a:picLocks noChangeAspect="1"/>
          </p:cNvPicPr>
          <p:nvPr/>
        </p:nvPicPr>
        <p:blipFill>
          <a:blip r:embed="rId4"/>
          <a:stretch>
            <a:fillRect/>
          </a:stretch>
        </p:blipFill>
        <p:spPr>
          <a:xfrm>
            <a:off x="343587" y="5789531"/>
            <a:ext cx="1029234" cy="933172"/>
          </a:xfrm>
          <a:prstGeom prst="rect">
            <a:avLst/>
          </a:prstGeom>
        </p:spPr>
      </p:pic>
      <p:pic>
        <p:nvPicPr>
          <p:cNvPr id="7" name="Picture 6"/>
          <p:cNvPicPr>
            <a:picLocks noChangeAspect="1"/>
          </p:cNvPicPr>
          <p:nvPr/>
        </p:nvPicPr>
        <p:blipFill>
          <a:blip r:embed="rId5"/>
          <a:stretch>
            <a:fillRect/>
          </a:stretch>
        </p:blipFill>
        <p:spPr>
          <a:xfrm>
            <a:off x="1504297" y="5789531"/>
            <a:ext cx="1216561" cy="853555"/>
          </a:xfrm>
          <a:prstGeom prst="rect">
            <a:avLst/>
          </a:prstGeom>
        </p:spPr>
      </p:pic>
    </p:spTree>
    <p:extLst>
      <p:ext uri="{BB962C8B-B14F-4D97-AF65-F5344CB8AC3E}">
        <p14:creationId xmlns:p14="http://schemas.microsoft.com/office/powerpoint/2010/main" val="32004435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HBS_vir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453" y="1216785"/>
            <a:ext cx="5291921" cy="5077529"/>
          </a:xfrm>
          <a:prstGeom prst="rect">
            <a:avLst/>
          </a:prstGeom>
          <a:solidFill>
            <a:schemeClr val="tx1"/>
          </a:solidFill>
        </p:spPr>
      </p:pic>
      <p:sp>
        <p:nvSpPr>
          <p:cNvPr id="2" name="Title 1"/>
          <p:cNvSpPr>
            <a:spLocks noGrp="1"/>
          </p:cNvSpPr>
          <p:nvPr>
            <p:ph type="title"/>
          </p:nvPr>
        </p:nvSpPr>
        <p:spPr/>
        <p:txBody>
          <a:bodyPr/>
          <a:lstStyle/>
          <a:p>
            <a:r>
              <a:rPr lang="en-US" dirty="0" smtClean="0"/>
              <a:t>Virus Load by Apiary Type</a:t>
            </a:r>
            <a:endParaRPr lang="en-US" dirty="0"/>
          </a:p>
        </p:txBody>
      </p:sp>
      <p:pic>
        <p:nvPicPr>
          <p:cNvPr id="6" name="Picture 5"/>
          <p:cNvPicPr>
            <a:picLocks noChangeAspect="1"/>
          </p:cNvPicPr>
          <p:nvPr/>
        </p:nvPicPr>
        <p:blipFill>
          <a:blip r:embed="rId4"/>
          <a:stretch>
            <a:fillRect/>
          </a:stretch>
        </p:blipFill>
        <p:spPr>
          <a:xfrm>
            <a:off x="343587" y="5789531"/>
            <a:ext cx="1029234" cy="933172"/>
          </a:xfrm>
          <a:prstGeom prst="rect">
            <a:avLst/>
          </a:prstGeom>
        </p:spPr>
      </p:pic>
      <p:pic>
        <p:nvPicPr>
          <p:cNvPr id="7" name="Picture 6"/>
          <p:cNvPicPr>
            <a:picLocks noChangeAspect="1"/>
          </p:cNvPicPr>
          <p:nvPr/>
        </p:nvPicPr>
        <p:blipFill>
          <a:blip r:embed="rId5"/>
          <a:stretch>
            <a:fillRect/>
          </a:stretch>
        </p:blipFill>
        <p:spPr>
          <a:xfrm>
            <a:off x="1504297" y="5789531"/>
            <a:ext cx="1216561" cy="853555"/>
          </a:xfrm>
          <a:prstGeom prst="rect">
            <a:avLst/>
          </a:prstGeom>
        </p:spPr>
      </p:pic>
    </p:spTree>
    <p:extLst>
      <p:ext uri="{BB962C8B-B14F-4D97-AF65-F5344CB8AC3E}">
        <p14:creationId xmlns:p14="http://schemas.microsoft.com/office/powerpoint/2010/main" val="32004435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030" y="232268"/>
            <a:ext cx="7832046" cy="2054942"/>
          </a:xfrm>
          <a:prstGeom prst="rect">
            <a:avLst/>
          </a:prstGeom>
        </p:spPr>
      </p:pic>
      <p:pic>
        <p:nvPicPr>
          <p:cNvPr id="7" name="Picture 6"/>
          <p:cNvPicPr>
            <a:picLocks noChangeAspect="1"/>
          </p:cNvPicPr>
          <p:nvPr/>
        </p:nvPicPr>
        <p:blipFill>
          <a:blip r:embed="rId3"/>
          <a:stretch>
            <a:fillRect/>
          </a:stretch>
        </p:blipFill>
        <p:spPr>
          <a:xfrm>
            <a:off x="211676" y="2435278"/>
            <a:ext cx="2684267" cy="4158104"/>
          </a:xfrm>
          <a:prstGeom prst="rect">
            <a:avLst/>
          </a:prstGeom>
        </p:spPr>
      </p:pic>
      <p:sp>
        <p:nvSpPr>
          <p:cNvPr id="8" name="TextBox 7"/>
          <p:cNvSpPr txBox="1"/>
          <p:nvPr/>
        </p:nvSpPr>
        <p:spPr>
          <a:xfrm>
            <a:off x="6015152" y="6333175"/>
            <a:ext cx="2907880" cy="369332"/>
          </a:xfrm>
          <a:prstGeom prst="rect">
            <a:avLst/>
          </a:prstGeom>
          <a:noFill/>
        </p:spPr>
        <p:txBody>
          <a:bodyPr wrap="none" rtlCol="0">
            <a:spAutoFit/>
          </a:bodyPr>
          <a:lstStyle/>
          <a:p>
            <a:r>
              <a:rPr lang="en-US" dirty="0" err="1" smtClean="0"/>
              <a:t>experiment.com</a:t>
            </a:r>
            <a:r>
              <a:rPr lang="en-US" dirty="0" smtClean="0"/>
              <a:t>\beekeeping</a:t>
            </a:r>
            <a:endParaRPr lang="en-US" dirty="0"/>
          </a:p>
        </p:txBody>
      </p:sp>
      <p:pic>
        <p:nvPicPr>
          <p:cNvPr id="9" name="Picture 8" descr="107beefinals06291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166" y="3581155"/>
            <a:ext cx="4147877" cy="2765251"/>
          </a:xfrm>
          <a:prstGeom prst="rect">
            <a:avLst/>
          </a:prstGeom>
        </p:spPr>
      </p:pic>
      <p:pic>
        <p:nvPicPr>
          <p:cNvPr id="10" name="Picture 9" descr="IMG_007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9143" y="2416839"/>
            <a:ext cx="2675576" cy="2006682"/>
          </a:xfrm>
          <a:prstGeom prst="rect">
            <a:avLst/>
          </a:prstGeom>
        </p:spPr>
      </p:pic>
    </p:spTree>
    <p:extLst>
      <p:ext uri="{BB962C8B-B14F-4D97-AF65-F5344CB8AC3E}">
        <p14:creationId xmlns:p14="http://schemas.microsoft.com/office/powerpoint/2010/main" val="197423265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7515" y="2791173"/>
            <a:ext cx="8378876" cy="3273914"/>
          </a:xfrm>
          <a:prstGeom prst="rect">
            <a:avLst/>
          </a:prstGeom>
        </p:spPr>
      </p:pic>
      <p:pic>
        <p:nvPicPr>
          <p:cNvPr id="6" name="Picture 5"/>
          <p:cNvPicPr>
            <a:picLocks noChangeAspect="1"/>
          </p:cNvPicPr>
          <p:nvPr/>
        </p:nvPicPr>
        <p:blipFill>
          <a:blip r:embed="rId3"/>
          <a:stretch>
            <a:fillRect/>
          </a:stretch>
        </p:blipFill>
        <p:spPr>
          <a:xfrm>
            <a:off x="635030" y="232268"/>
            <a:ext cx="7832046" cy="2054942"/>
          </a:xfrm>
          <a:prstGeom prst="rect">
            <a:avLst/>
          </a:prstGeom>
        </p:spPr>
      </p:pic>
      <p:sp>
        <p:nvSpPr>
          <p:cNvPr id="7" name="TextBox 6"/>
          <p:cNvSpPr txBox="1"/>
          <p:nvPr/>
        </p:nvSpPr>
        <p:spPr>
          <a:xfrm>
            <a:off x="6015152" y="6333175"/>
            <a:ext cx="2907880" cy="369332"/>
          </a:xfrm>
          <a:prstGeom prst="rect">
            <a:avLst/>
          </a:prstGeom>
          <a:noFill/>
        </p:spPr>
        <p:txBody>
          <a:bodyPr wrap="none" rtlCol="0">
            <a:spAutoFit/>
          </a:bodyPr>
          <a:lstStyle/>
          <a:p>
            <a:r>
              <a:rPr lang="en-US" dirty="0" err="1" smtClean="0"/>
              <a:t>experiment.com</a:t>
            </a:r>
            <a:r>
              <a:rPr lang="en-US" dirty="0" smtClean="0"/>
              <a:t>\beekeeping</a:t>
            </a:r>
            <a:endParaRPr lang="en-US" dirty="0"/>
          </a:p>
        </p:txBody>
      </p:sp>
    </p:spTree>
    <p:extLst>
      <p:ext uri="{BB962C8B-B14F-4D97-AF65-F5344CB8AC3E}">
        <p14:creationId xmlns:p14="http://schemas.microsoft.com/office/powerpoint/2010/main" val="25141211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p:nvPr/>
        </p:nvCxnSpPr>
        <p:spPr>
          <a:xfrm flipV="1">
            <a:off x="2784869" y="1744125"/>
            <a:ext cx="2996774" cy="2190510"/>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909101" y="4735368"/>
            <a:ext cx="2143004" cy="69030"/>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070905" y="1447320"/>
            <a:ext cx="2710739" cy="0"/>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15048" y="6429174"/>
            <a:ext cx="7796839" cy="369332"/>
          </a:xfrm>
          <a:prstGeom prst="rect">
            <a:avLst/>
          </a:prstGeom>
          <a:noFill/>
        </p:spPr>
        <p:txBody>
          <a:bodyPr wrap="none" rtlCol="0">
            <a:spAutoFit/>
          </a:bodyPr>
          <a:lstStyle/>
          <a:p>
            <a:r>
              <a:rPr lang="en-US" dirty="0" smtClean="0"/>
              <a:t>Singh et al., 2010; </a:t>
            </a:r>
            <a:r>
              <a:rPr lang="en-US" dirty="0" err="1" smtClean="0"/>
              <a:t>Fürst</a:t>
            </a:r>
            <a:r>
              <a:rPr lang="en-US" dirty="0" smtClean="0"/>
              <a:t> et al., 2014; McMahon et al., 2015; </a:t>
            </a:r>
            <a:r>
              <a:rPr lang="en-US" dirty="0" err="1" smtClean="0"/>
              <a:t>Graystock</a:t>
            </a:r>
            <a:r>
              <a:rPr lang="en-US" dirty="0" smtClean="0"/>
              <a:t> et al., 2015</a:t>
            </a:r>
            <a:endParaRPr lang="en-US" dirty="0"/>
          </a:p>
        </p:txBody>
      </p:sp>
      <p:pic>
        <p:nvPicPr>
          <p:cNvPr id="14" name="Picture 13" descr="IMG_198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9008" y="505912"/>
            <a:ext cx="2565511" cy="2210826"/>
          </a:xfrm>
          <a:prstGeom prst="rect">
            <a:avLst/>
          </a:prstGeom>
        </p:spPr>
      </p:pic>
      <p:pic>
        <p:nvPicPr>
          <p:cNvPr id="15" name="Picture 14" descr="IMG_6935.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27029" y="3263615"/>
            <a:ext cx="2299854" cy="2734380"/>
          </a:xfrm>
          <a:prstGeom prst="rect">
            <a:avLst/>
          </a:prstGeom>
        </p:spPr>
      </p:pic>
      <p:pic>
        <p:nvPicPr>
          <p:cNvPr id="16" name="Picture 15" descr="insects_bumblebee_rsz_wiki-522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4693" y="3368919"/>
            <a:ext cx="3018384" cy="2629075"/>
          </a:xfrm>
          <a:prstGeom prst="rect">
            <a:avLst/>
          </a:prstGeom>
        </p:spPr>
      </p:pic>
      <p:pic>
        <p:nvPicPr>
          <p:cNvPr id="17" name="Picture 16"/>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35000"/>
                    </a14:imgEffect>
                  </a14:imgLayer>
                </a14:imgProps>
              </a:ext>
              <a:ext uri="{28A0092B-C50C-407E-A947-70E740481C1C}">
                <a14:useLocalDpi xmlns:a14="http://schemas.microsoft.com/office/drawing/2010/main"/>
              </a:ext>
            </a:extLst>
          </a:blip>
          <a:srcRect l="43135" t="8620" r="3108" b="18110"/>
          <a:stretch/>
        </p:blipFill>
        <p:spPr>
          <a:xfrm>
            <a:off x="628992" y="515598"/>
            <a:ext cx="2246286" cy="2309143"/>
          </a:xfrm>
          <a:prstGeom prst="rect">
            <a:avLst/>
          </a:prstGeom>
          <a:ln w="47625">
            <a:noFill/>
          </a:ln>
        </p:spPr>
      </p:pic>
    </p:spTree>
    <p:extLst>
      <p:ext uri="{BB962C8B-B14F-4D97-AF65-F5344CB8AC3E}">
        <p14:creationId xmlns:p14="http://schemas.microsoft.com/office/powerpoint/2010/main" val="249957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2015: 3 Bumble Bee Species Listed</a:t>
            </a:r>
            <a:endParaRPr lang="en-US" dirty="0"/>
          </a:p>
        </p:txBody>
      </p:sp>
      <p:pic>
        <p:nvPicPr>
          <p:cNvPr id="4" name="Picture 3"/>
          <p:cNvPicPr>
            <a:picLocks noChangeAspect="1"/>
          </p:cNvPicPr>
          <p:nvPr/>
        </p:nvPicPr>
        <p:blipFill>
          <a:blip r:embed="rId3"/>
          <a:stretch>
            <a:fillRect/>
          </a:stretch>
        </p:blipFill>
        <p:spPr>
          <a:xfrm>
            <a:off x="38100" y="1864559"/>
            <a:ext cx="9067800" cy="1752600"/>
          </a:xfrm>
          <a:prstGeom prst="rect">
            <a:avLst/>
          </a:prstGeom>
        </p:spPr>
      </p:pic>
      <p:sp>
        <p:nvSpPr>
          <p:cNvPr id="5" name="TextBox 4"/>
          <p:cNvSpPr txBox="1"/>
          <p:nvPr/>
        </p:nvSpPr>
        <p:spPr>
          <a:xfrm>
            <a:off x="2765588" y="6421238"/>
            <a:ext cx="6268926" cy="369332"/>
          </a:xfrm>
          <a:prstGeom prst="rect">
            <a:avLst/>
          </a:prstGeom>
          <a:noFill/>
        </p:spPr>
        <p:txBody>
          <a:bodyPr wrap="none" rtlCol="0">
            <a:spAutoFit/>
          </a:bodyPr>
          <a:lstStyle/>
          <a:p>
            <a:r>
              <a:rPr lang="en-US" dirty="0" smtClean="0"/>
              <a:t>Vermont Natural Heritage Inventory and VT Fish &amp; Wildlife, 2015</a:t>
            </a:r>
            <a:endParaRPr lang="en-US" dirty="0"/>
          </a:p>
        </p:txBody>
      </p:sp>
      <p:grpSp>
        <p:nvGrpSpPr>
          <p:cNvPr id="13" name="Group 12"/>
          <p:cNvGrpSpPr/>
          <p:nvPr/>
        </p:nvGrpSpPr>
        <p:grpSpPr>
          <a:xfrm>
            <a:off x="457200" y="4015661"/>
            <a:ext cx="2542219" cy="2256301"/>
            <a:chOff x="424154" y="4519983"/>
            <a:chExt cx="2109563" cy="1781734"/>
          </a:xfrm>
        </p:grpSpPr>
        <p:pic>
          <p:nvPicPr>
            <p:cNvPr id="6" name="Picture 5" descr="Bombus_affinis.jpg"/>
            <p:cNvPicPr>
              <a:picLocks noChangeAspect="1"/>
            </p:cNvPicPr>
            <p:nvPr/>
          </p:nvPicPr>
          <p:blipFill rotWithShape="1">
            <a:blip r:embed="rId4" cstate="print">
              <a:extLst>
                <a:ext uri="{28A0092B-C50C-407E-A947-70E740481C1C}">
                  <a14:useLocalDpi xmlns:a14="http://schemas.microsoft.com/office/drawing/2010/main" val="0"/>
                </a:ext>
              </a:extLst>
            </a:blip>
            <a:srcRect r="51138"/>
            <a:stretch/>
          </p:blipFill>
          <p:spPr>
            <a:xfrm>
              <a:off x="424154" y="4519983"/>
              <a:ext cx="2109563" cy="1751979"/>
            </a:xfrm>
            <a:prstGeom prst="rect">
              <a:avLst/>
            </a:prstGeom>
          </p:spPr>
        </p:pic>
        <p:sp>
          <p:nvSpPr>
            <p:cNvPr id="3" name="TextBox 2"/>
            <p:cNvSpPr txBox="1"/>
            <p:nvPr/>
          </p:nvSpPr>
          <p:spPr>
            <a:xfrm>
              <a:off x="424154" y="6024718"/>
              <a:ext cx="1518640" cy="276999"/>
            </a:xfrm>
            <a:prstGeom prst="rect">
              <a:avLst/>
            </a:prstGeom>
            <a:noFill/>
          </p:spPr>
          <p:txBody>
            <a:bodyPr wrap="none" rtlCol="0">
              <a:spAutoFit/>
            </a:bodyPr>
            <a:lstStyle/>
            <a:p>
              <a:r>
                <a:rPr lang="en-US" sz="1200" dirty="0"/>
                <a:t>Johanna James-Heinz</a:t>
              </a:r>
            </a:p>
          </p:txBody>
        </p:sp>
      </p:grpSp>
      <p:grpSp>
        <p:nvGrpSpPr>
          <p:cNvPr id="11" name="Group 10"/>
          <p:cNvGrpSpPr/>
          <p:nvPr/>
        </p:nvGrpSpPr>
        <p:grpSpPr>
          <a:xfrm>
            <a:off x="3355021" y="4015661"/>
            <a:ext cx="2823444" cy="2286056"/>
            <a:chOff x="3314307" y="4481411"/>
            <a:chExt cx="2393828" cy="1820306"/>
          </a:xfrm>
        </p:grpSpPr>
        <p:pic>
          <p:nvPicPr>
            <p:cNvPr id="7" name="Picture 6" descr="538005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4307" y="4481411"/>
              <a:ext cx="2393828" cy="1820306"/>
            </a:xfrm>
            <a:prstGeom prst="rect">
              <a:avLst/>
            </a:prstGeom>
          </p:spPr>
        </p:pic>
        <p:sp>
          <p:nvSpPr>
            <p:cNvPr id="8" name="TextBox 7"/>
            <p:cNvSpPr txBox="1"/>
            <p:nvPr/>
          </p:nvSpPr>
          <p:spPr>
            <a:xfrm>
              <a:off x="3326913" y="5994963"/>
              <a:ext cx="902811" cy="276999"/>
            </a:xfrm>
            <a:prstGeom prst="rect">
              <a:avLst/>
            </a:prstGeom>
            <a:noFill/>
          </p:spPr>
          <p:txBody>
            <a:bodyPr wrap="none" rtlCol="0">
              <a:spAutoFit/>
            </a:bodyPr>
            <a:lstStyle/>
            <a:p>
              <a:r>
                <a:rPr lang="en-US" sz="1200" dirty="0"/>
                <a:t>Gary </a:t>
              </a:r>
              <a:r>
                <a:rPr lang="en-US" sz="1200" dirty="0" smtClean="0"/>
                <a:t>Alpert</a:t>
              </a:r>
              <a:endParaRPr lang="en-US" sz="1200" dirty="0"/>
            </a:p>
          </p:txBody>
        </p:sp>
      </p:grpSp>
      <p:grpSp>
        <p:nvGrpSpPr>
          <p:cNvPr id="12" name="Group 11"/>
          <p:cNvGrpSpPr/>
          <p:nvPr/>
        </p:nvGrpSpPr>
        <p:grpSpPr>
          <a:xfrm>
            <a:off x="6788430" y="4015662"/>
            <a:ext cx="1755511" cy="2286056"/>
            <a:chOff x="6804494" y="4342840"/>
            <a:chExt cx="1284795" cy="1958877"/>
          </a:xfrm>
        </p:grpSpPr>
        <p:pic>
          <p:nvPicPr>
            <p:cNvPr id="9" name="Picture 8" descr="mediu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494" y="4342840"/>
              <a:ext cx="1284795" cy="1929122"/>
            </a:xfrm>
            <a:prstGeom prst="rect">
              <a:avLst/>
            </a:prstGeom>
          </p:spPr>
        </p:pic>
        <p:sp>
          <p:nvSpPr>
            <p:cNvPr id="10" name="Rectangle 9"/>
            <p:cNvSpPr/>
            <p:nvPr/>
          </p:nvSpPr>
          <p:spPr>
            <a:xfrm>
              <a:off x="6804494" y="6024718"/>
              <a:ext cx="492443" cy="276999"/>
            </a:xfrm>
            <a:prstGeom prst="rect">
              <a:avLst/>
            </a:prstGeom>
          </p:spPr>
          <p:txBody>
            <a:bodyPr wrap="none">
              <a:spAutoFit/>
            </a:bodyPr>
            <a:lstStyle/>
            <a:p>
              <a:r>
                <a:rPr lang="en-US" sz="1200" dirty="0" err="1" smtClean="0"/>
                <a:t>nbnc</a:t>
              </a:r>
              <a:endParaRPr lang="en-US" sz="1200" dirty="0"/>
            </a:p>
          </p:txBody>
        </p:sp>
      </p:grpSp>
    </p:spTree>
    <p:extLst>
      <p:ext uri="{BB962C8B-B14F-4D97-AF65-F5344CB8AC3E}">
        <p14:creationId xmlns:p14="http://schemas.microsoft.com/office/powerpoint/2010/main" val="1225590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8634" y="952342"/>
            <a:ext cx="4935718" cy="5170752"/>
          </a:xfrm>
          <a:prstGeom prst="rect">
            <a:avLst/>
          </a:prstGeom>
        </p:spPr>
      </p:pic>
      <p:sp>
        <p:nvSpPr>
          <p:cNvPr id="5" name="TextBox 4"/>
          <p:cNvSpPr txBox="1"/>
          <p:nvPr/>
        </p:nvSpPr>
        <p:spPr>
          <a:xfrm>
            <a:off x="3760859" y="6237304"/>
            <a:ext cx="2274745" cy="369332"/>
          </a:xfrm>
          <a:prstGeom prst="rect">
            <a:avLst/>
          </a:prstGeom>
          <a:noFill/>
        </p:spPr>
        <p:txBody>
          <a:bodyPr wrap="square" rtlCol="0">
            <a:spAutoFit/>
          </a:bodyPr>
          <a:lstStyle/>
          <a:p>
            <a:r>
              <a:rPr lang="en-US" dirty="0" smtClean="0">
                <a:solidFill>
                  <a:srgbClr val="FFFFFF"/>
                </a:solidFill>
              </a:rPr>
              <a:t>Chen et al., 2004</a:t>
            </a:r>
            <a:endParaRPr lang="en-US" dirty="0">
              <a:solidFill>
                <a:srgbClr val="FFFFFF"/>
              </a:solidFill>
            </a:endParaRPr>
          </a:p>
        </p:txBody>
      </p:sp>
      <p:sp>
        <p:nvSpPr>
          <p:cNvPr id="6" name="Rectangle 5"/>
          <p:cNvSpPr/>
          <p:nvPr/>
        </p:nvSpPr>
        <p:spPr>
          <a:xfrm>
            <a:off x="5264352" y="1904837"/>
            <a:ext cx="3879648" cy="2308324"/>
          </a:xfrm>
          <a:prstGeom prst="rect">
            <a:avLst/>
          </a:prstGeom>
        </p:spPr>
        <p:txBody>
          <a:bodyPr wrap="square">
            <a:spAutoFit/>
          </a:bodyPr>
          <a:lstStyle/>
          <a:p>
            <a:r>
              <a:rPr lang="en-US" sz="3600" baseline="30000" dirty="0" smtClean="0">
                <a:cs typeface="Times New Roman"/>
              </a:rPr>
              <a:t>Deformed </a:t>
            </a:r>
            <a:r>
              <a:rPr lang="en-US" sz="3600" baseline="30000" dirty="0">
                <a:cs typeface="Times New Roman"/>
              </a:rPr>
              <a:t>Wing </a:t>
            </a:r>
            <a:r>
              <a:rPr lang="en-US" sz="3600" baseline="30000" dirty="0" smtClean="0">
                <a:cs typeface="Times New Roman"/>
              </a:rPr>
              <a:t>Virus</a:t>
            </a:r>
          </a:p>
          <a:p>
            <a:endParaRPr lang="en-US" sz="3600" baseline="30000" dirty="0">
              <a:cs typeface="Times New Roman"/>
            </a:endParaRPr>
          </a:p>
          <a:p>
            <a:r>
              <a:rPr lang="en-US" sz="3600" baseline="30000" dirty="0" smtClean="0">
                <a:cs typeface="Times New Roman"/>
              </a:rPr>
              <a:t>Black </a:t>
            </a:r>
            <a:r>
              <a:rPr lang="en-US" sz="3600" baseline="30000" dirty="0">
                <a:cs typeface="Times New Roman"/>
              </a:rPr>
              <a:t>Queen Cell Virus</a:t>
            </a:r>
          </a:p>
          <a:p>
            <a:endParaRPr lang="en-US" sz="3600" baseline="30000" dirty="0" smtClean="0">
              <a:cs typeface="Times New Roman"/>
            </a:endParaRPr>
          </a:p>
          <a:p>
            <a:r>
              <a:rPr lang="en-US" sz="3600" baseline="30000" dirty="0" smtClean="0">
                <a:cs typeface="Times New Roman"/>
              </a:rPr>
              <a:t>Israeli </a:t>
            </a:r>
            <a:r>
              <a:rPr lang="en-US" sz="3600" baseline="30000" dirty="0">
                <a:cs typeface="Times New Roman"/>
              </a:rPr>
              <a:t>Acute Paralysis Virus</a:t>
            </a:r>
          </a:p>
          <a:p>
            <a:endParaRPr lang="en-US" sz="3600" b="1" baseline="30000" dirty="0">
              <a:latin typeface="Times New Roman"/>
              <a:cs typeface="Times New Roman"/>
            </a:endParaRPr>
          </a:p>
        </p:txBody>
      </p:sp>
    </p:spTree>
    <p:extLst>
      <p:ext uri="{BB962C8B-B14F-4D97-AF65-F5344CB8AC3E}">
        <p14:creationId xmlns:p14="http://schemas.microsoft.com/office/powerpoint/2010/main" val="103166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814514" y="3232184"/>
            <a:ext cx="1280951" cy="1252484"/>
          </a:xfrm>
          <a:prstGeom prst="rect">
            <a:avLst/>
          </a:prstGeom>
        </p:spPr>
      </p:pic>
      <p:pic>
        <p:nvPicPr>
          <p:cNvPr id="6" name="Picture 5"/>
          <p:cNvPicPr>
            <a:picLocks noChangeAspect="1"/>
          </p:cNvPicPr>
          <p:nvPr/>
        </p:nvPicPr>
        <p:blipFill>
          <a:blip r:embed="rId3"/>
          <a:stretch>
            <a:fillRect/>
          </a:stretch>
        </p:blipFill>
        <p:spPr>
          <a:xfrm>
            <a:off x="5844228" y="4650391"/>
            <a:ext cx="1280951" cy="527907"/>
          </a:xfrm>
          <a:prstGeom prst="rect">
            <a:avLst/>
          </a:prstGeom>
        </p:spPr>
      </p:pic>
      <p:pic>
        <p:nvPicPr>
          <p:cNvPr id="7" name="Picture 6"/>
          <p:cNvPicPr>
            <a:picLocks noChangeAspect="1"/>
          </p:cNvPicPr>
          <p:nvPr/>
        </p:nvPicPr>
        <p:blipFill>
          <a:blip r:embed="rId4"/>
          <a:stretch>
            <a:fillRect/>
          </a:stretch>
        </p:blipFill>
        <p:spPr>
          <a:xfrm>
            <a:off x="4815649" y="3541082"/>
            <a:ext cx="942955" cy="1735550"/>
          </a:xfrm>
          <a:prstGeom prst="rect">
            <a:avLst/>
          </a:prstGeom>
        </p:spPr>
      </p:pic>
      <p:pic>
        <p:nvPicPr>
          <p:cNvPr id="8" name="Picture 7"/>
          <p:cNvPicPr>
            <a:picLocks noChangeAspect="1"/>
          </p:cNvPicPr>
          <p:nvPr/>
        </p:nvPicPr>
        <p:blipFill>
          <a:blip r:embed="rId5"/>
          <a:stretch>
            <a:fillRect/>
          </a:stretch>
        </p:blipFill>
        <p:spPr>
          <a:xfrm>
            <a:off x="4944100" y="5459609"/>
            <a:ext cx="2922596" cy="71910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57016" y="484866"/>
            <a:ext cx="1828159" cy="1820893"/>
          </a:xfrm>
          <a:prstGeom prst="rect">
            <a:avLst/>
          </a:prstGeom>
        </p:spPr>
      </p:pic>
      <p:pic>
        <p:nvPicPr>
          <p:cNvPr id="10" name="Picture 9"/>
          <p:cNvPicPr>
            <a:picLocks noChangeAspect="1"/>
          </p:cNvPicPr>
          <p:nvPr/>
        </p:nvPicPr>
        <p:blipFill>
          <a:blip r:embed="rId7"/>
          <a:stretch>
            <a:fillRect/>
          </a:stretch>
        </p:blipFill>
        <p:spPr>
          <a:xfrm>
            <a:off x="4903848" y="2305759"/>
            <a:ext cx="817910" cy="1081407"/>
          </a:xfrm>
          <a:prstGeom prst="rect">
            <a:avLst/>
          </a:prstGeom>
        </p:spPr>
      </p:pic>
      <p:sp>
        <p:nvSpPr>
          <p:cNvPr id="11" name="TextBox 10"/>
          <p:cNvSpPr txBox="1"/>
          <p:nvPr/>
        </p:nvSpPr>
        <p:spPr>
          <a:xfrm>
            <a:off x="5758604" y="2477131"/>
            <a:ext cx="2844311" cy="646331"/>
          </a:xfrm>
          <a:prstGeom prst="rect">
            <a:avLst/>
          </a:prstGeom>
          <a:noFill/>
        </p:spPr>
        <p:txBody>
          <a:bodyPr wrap="none" rtlCol="0">
            <a:spAutoFit/>
          </a:bodyPr>
          <a:lstStyle/>
          <a:p>
            <a:r>
              <a:rPr lang="en-US" dirty="0" err="1" smtClean="0"/>
              <a:t>Fabri</a:t>
            </a:r>
            <a:r>
              <a:rPr lang="en-US" dirty="0" smtClean="0"/>
              <a:t> </a:t>
            </a:r>
            <a:r>
              <a:rPr lang="en-US" dirty="0" err="1" smtClean="0"/>
              <a:t>Fialho</a:t>
            </a:r>
            <a:r>
              <a:rPr lang="en-US" dirty="0" smtClean="0"/>
              <a:t> Research Award</a:t>
            </a:r>
          </a:p>
          <a:p>
            <a:r>
              <a:rPr lang="en-US" dirty="0" smtClean="0"/>
              <a:t>Ronald </a:t>
            </a:r>
            <a:r>
              <a:rPr lang="en-US" dirty="0" err="1" smtClean="0"/>
              <a:t>Suiter</a:t>
            </a:r>
            <a:r>
              <a:rPr lang="en-US" dirty="0" smtClean="0"/>
              <a:t> Travel Prize</a:t>
            </a:r>
          </a:p>
        </p:txBody>
      </p:sp>
      <p:pic>
        <p:nvPicPr>
          <p:cNvPr id="12" name="Picture 11" descr="img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384" y="718834"/>
            <a:ext cx="1581058" cy="1586924"/>
          </a:xfrm>
          <a:prstGeom prst="rect">
            <a:avLst/>
          </a:prstGeom>
        </p:spPr>
      </p:pic>
      <p:pic>
        <p:nvPicPr>
          <p:cNvPr id="13" name="Picture 12"/>
          <p:cNvPicPr>
            <a:picLocks noChangeAspect="1"/>
          </p:cNvPicPr>
          <p:nvPr/>
        </p:nvPicPr>
        <p:blipFill>
          <a:blip r:embed="rId9"/>
          <a:stretch>
            <a:fillRect/>
          </a:stretch>
        </p:blipFill>
        <p:spPr>
          <a:xfrm>
            <a:off x="7210582" y="3759105"/>
            <a:ext cx="1415251" cy="1039480"/>
          </a:xfrm>
          <a:prstGeom prst="rect">
            <a:avLst/>
          </a:prstGeom>
        </p:spPr>
      </p:pic>
      <p:sp>
        <p:nvSpPr>
          <p:cNvPr id="14" name="Content Placeholder 2"/>
          <p:cNvSpPr>
            <a:spLocks noGrp="1"/>
          </p:cNvSpPr>
          <p:nvPr>
            <p:ph sz="half" idx="1"/>
          </p:nvPr>
        </p:nvSpPr>
        <p:spPr>
          <a:xfrm>
            <a:off x="213876" y="114886"/>
            <a:ext cx="3086100" cy="5853061"/>
          </a:xfrm>
        </p:spPr>
        <p:txBody>
          <a:bodyPr>
            <a:normAutofit/>
          </a:bodyPr>
          <a:lstStyle/>
          <a:p>
            <a:pPr marL="0" indent="0">
              <a:buNone/>
            </a:pPr>
            <a:endParaRPr lang="en-US" sz="2400" dirty="0" smtClean="0">
              <a:solidFill>
                <a:srgbClr val="FFFFFF"/>
              </a:solidFill>
            </a:endParaRPr>
          </a:p>
          <a:p>
            <a:pPr marL="0" indent="0">
              <a:buNone/>
            </a:pPr>
            <a:r>
              <a:rPr lang="en-US" sz="3100" dirty="0" smtClean="0">
                <a:solidFill>
                  <a:srgbClr val="FFFFFF"/>
                </a:solidFill>
              </a:rPr>
              <a:t>Contributors &amp; Collaborators</a:t>
            </a:r>
          </a:p>
          <a:p>
            <a:pPr marL="0" indent="0">
              <a:buNone/>
            </a:pPr>
            <a:r>
              <a:rPr lang="en-US" sz="2000" dirty="0">
                <a:solidFill>
                  <a:srgbClr val="FFFFFF"/>
                </a:solidFill>
              </a:rPr>
              <a:t>Alison Brody</a:t>
            </a:r>
          </a:p>
          <a:p>
            <a:pPr marL="0" indent="0">
              <a:buNone/>
            </a:pPr>
            <a:r>
              <a:rPr lang="en-US" sz="2000" dirty="0" smtClean="0">
                <a:solidFill>
                  <a:srgbClr val="FFFFFF"/>
                </a:solidFill>
              </a:rPr>
              <a:t>Leif Richardson</a:t>
            </a:r>
          </a:p>
          <a:p>
            <a:pPr marL="0" indent="0">
              <a:buNone/>
            </a:pPr>
            <a:r>
              <a:rPr lang="en-US" sz="2000" dirty="0" smtClean="0">
                <a:solidFill>
                  <a:srgbClr val="FFFFFF"/>
                </a:solidFill>
              </a:rPr>
              <a:t>Anna Smith</a:t>
            </a:r>
          </a:p>
          <a:p>
            <a:pPr marL="0" indent="0">
              <a:buNone/>
            </a:pPr>
            <a:r>
              <a:rPr lang="en-US" sz="2000" dirty="0" smtClean="0">
                <a:solidFill>
                  <a:srgbClr val="FFFFFF"/>
                </a:solidFill>
              </a:rPr>
              <a:t>Caitlin </a:t>
            </a:r>
            <a:r>
              <a:rPr lang="en-US" sz="2000" dirty="0" err="1" smtClean="0">
                <a:solidFill>
                  <a:srgbClr val="FFFFFF"/>
                </a:solidFill>
              </a:rPr>
              <a:t>Danehy</a:t>
            </a:r>
            <a:endParaRPr lang="en-US" sz="2000" dirty="0" smtClean="0">
              <a:solidFill>
                <a:srgbClr val="FFFFFF"/>
              </a:solidFill>
            </a:endParaRPr>
          </a:p>
          <a:p>
            <a:pPr marL="0" indent="0">
              <a:buNone/>
            </a:pPr>
            <a:r>
              <a:rPr lang="en-US" sz="2000" dirty="0" smtClean="0">
                <a:solidFill>
                  <a:srgbClr val="FFFFFF"/>
                </a:solidFill>
              </a:rPr>
              <a:t>Andrew Nguyen</a:t>
            </a:r>
          </a:p>
          <a:p>
            <a:pPr marL="0" indent="0">
              <a:buNone/>
            </a:pPr>
            <a:r>
              <a:rPr lang="en-US" sz="2000" dirty="0">
                <a:solidFill>
                  <a:srgbClr val="FFFFFF"/>
                </a:solidFill>
              </a:rPr>
              <a:t>Joseph </a:t>
            </a:r>
            <a:r>
              <a:rPr lang="en-US" sz="2000" dirty="0" err="1">
                <a:solidFill>
                  <a:srgbClr val="FFFFFF"/>
                </a:solidFill>
              </a:rPr>
              <a:t>Schall</a:t>
            </a:r>
            <a:endParaRPr lang="en-US" sz="2000" dirty="0">
              <a:solidFill>
                <a:srgbClr val="FFFFFF"/>
              </a:solidFill>
            </a:endParaRPr>
          </a:p>
          <a:p>
            <a:pPr marL="0" indent="0">
              <a:buNone/>
            </a:pPr>
            <a:r>
              <a:rPr lang="en-US" sz="2000" dirty="0" smtClean="0">
                <a:solidFill>
                  <a:srgbClr val="FFFFFF"/>
                </a:solidFill>
              </a:rPr>
              <a:t>Steve </a:t>
            </a:r>
            <a:r>
              <a:rPr lang="en-US" sz="2000" dirty="0" err="1" smtClean="0">
                <a:solidFill>
                  <a:srgbClr val="FFFFFF"/>
                </a:solidFill>
              </a:rPr>
              <a:t>Parise</a:t>
            </a:r>
            <a:r>
              <a:rPr lang="en-US" sz="2000" dirty="0" smtClean="0">
                <a:solidFill>
                  <a:srgbClr val="FFFFFF"/>
                </a:solidFill>
              </a:rPr>
              <a:t> &amp; Drew Harding</a:t>
            </a:r>
          </a:p>
          <a:p>
            <a:pPr marL="0" indent="0">
              <a:buNone/>
            </a:pPr>
            <a:r>
              <a:rPr lang="en-US" sz="2000" dirty="0" smtClean="0">
                <a:solidFill>
                  <a:srgbClr val="FFFFFF"/>
                </a:solidFill>
              </a:rPr>
              <a:t>David Tremblay</a:t>
            </a:r>
            <a:endParaRPr lang="en-US" sz="2000" dirty="0">
              <a:solidFill>
                <a:srgbClr val="FFFFFF"/>
              </a:solidFill>
            </a:endParaRPr>
          </a:p>
          <a:p>
            <a:pPr marL="0" indent="0">
              <a:buNone/>
            </a:pPr>
            <a:r>
              <a:rPr lang="en-US" sz="2000" dirty="0" smtClean="0">
                <a:solidFill>
                  <a:srgbClr val="FFFFFF"/>
                </a:solidFill>
              </a:rPr>
              <a:t>Shane </a:t>
            </a:r>
            <a:r>
              <a:rPr lang="en-US" sz="2000" dirty="0" err="1" smtClean="0">
                <a:solidFill>
                  <a:srgbClr val="FFFFFF"/>
                </a:solidFill>
              </a:rPr>
              <a:t>Madella</a:t>
            </a:r>
            <a:endParaRPr lang="en-US" sz="2000" dirty="0" smtClean="0">
              <a:solidFill>
                <a:srgbClr val="FFFFFF"/>
              </a:solidFill>
            </a:endParaRPr>
          </a:p>
          <a:p>
            <a:pPr marL="0" indent="0">
              <a:buNone/>
            </a:pPr>
            <a:r>
              <a:rPr lang="en-US" sz="2000" dirty="0" smtClean="0">
                <a:solidFill>
                  <a:srgbClr val="FFFFFF"/>
                </a:solidFill>
              </a:rPr>
              <a:t>Participating Beekeepers &amp; VBA</a:t>
            </a:r>
          </a:p>
          <a:p>
            <a:pPr marL="0" indent="0">
              <a:buNone/>
            </a:pPr>
            <a:endParaRPr lang="en-US" sz="2400" dirty="0">
              <a:solidFill>
                <a:srgbClr val="FFFFFF"/>
              </a:solidFill>
            </a:endParaRPr>
          </a:p>
        </p:txBody>
      </p:sp>
    </p:spTree>
    <p:extLst>
      <p:ext uri="{BB962C8B-B14F-4D97-AF65-F5344CB8AC3E}">
        <p14:creationId xmlns:p14="http://schemas.microsoft.com/office/powerpoint/2010/main" val="23870293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Bumble Bee Surveys</a:t>
            </a:r>
            <a:endParaRPr lang="en-US" dirty="0"/>
          </a:p>
        </p:txBody>
      </p:sp>
      <p:pic>
        <p:nvPicPr>
          <p:cNvPr id="5" name="Picture 4"/>
          <p:cNvPicPr>
            <a:picLocks noChangeAspect="1"/>
          </p:cNvPicPr>
          <p:nvPr/>
        </p:nvPicPr>
        <p:blipFill>
          <a:blip r:embed="rId2"/>
          <a:stretch>
            <a:fillRect/>
          </a:stretch>
        </p:blipFill>
        <p:spPr>
          <a:xfrm>
            <a:off x="1781615" y="1279369"/>
            <a:ext cx="4949752" cy="5281995"/>
          </a:xfrm>
          <a:prstGeom prst="rect">
            <a:avLst/>
          </a:prstGeom>
        </p:spPr>
      </p:pic>
      <p:pic>
        <p:nvPicPr>
          <p:cNvPr id="7" name="Picture 6"/>
          <p:cNvPicPr>
            <a:picLocks noChangeAspect="1"/>
          </p:cNvPicPr>
          <p:nvPr/>
        </p:nvPicPr>
        <p:blipFill>
          <a:blip r:embed="rId3"/>
          <a:stretch>
            <a:fillRect/>
          </a:stretch>
        </p:blipFill>
        <p:spPr>
          <a:xfrm>
            <a:off x="5997174" y="1232282"/>
            <a:ext cx="1982604" cy="2899389"/>
          </a:xfrm>
          <a:prstGeom prst="rect">
            <a:avLst/>
          </a:prstGeom>
        </p:spPr>
      </p:pic>
    </p:spTree>
    <p:extLst>
      <p:ext uri="{BB962C8B-B14F-4D97-AF65-F5344CB8AC3E}">
        <p14:creationId xmlns:p14="http://schemas.microsoft.com/office/powerpoint/2010/main" val="39078693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_6944.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682" y="3196130"/>
            <a:ext cx="5382817" cy="3588543"/>
          </a:xfrm>
          <a:prstGeom prst="rect">
            <a:avLst/>
          </a:prstGeom>
        </p:spPr>
      </p:pic>
      <p:pic>
        <p:nvPicPr>
          <p:cNvPr id="8" name="Picture 7" descr="IMG_7175.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8894" y="113174"/>
            <a:ext cx="4491844" cy="2994562"/>
          </a:xfrm>
          <a:prstGeom prst="rect">
            <a:avLst/>
          </a:prstGeom>
        </p:spPr>
      </p:pic>
      <p:pic>
        <p:nvPicPr>
          <p:cNvPr id="9" name="Picture 8" descr="IMG_693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632881" y="3196130"/>
            <a:ext cx="3319376" cy="3588543"/>
          </a:xfrm>
          <a:prstGeom prst="rect">
            <a:avLst/>
          </a:prstGeom>
        </p:spPr>
      </p:pic>
      <p:pic>
        <p:nvPicPr>
          <p:cNvPr id="11" name="Picture 10" descr="IMG_7029.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62761" y="264072"/>
            <a:ext cx="4089496" cy="2726331"/>
          </a:xfrm>
          <a:prstGeom prst="rect">
            <a:avLst/>
          </a:prstGeom>
        </p:spPr>
      </p:pic>
    </p:spTree>
    <p:extLst>
      <p:ext uri="{BB962C8B-B14F-4D97-AF65-F5344CB8AC3E}">
        <p14:creationId xmlns:p14="http://schemas.microsoft.com/office/powerpoint/2010/main" val="288370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3 at 4.52.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711" y="761999"/>
            <a:ext cx="4340419" cy="4844143"/>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525054" y="1295399"/>
            <a:ext cx="2813232" cy="3766457"/>
          </a:xfrm>
          <a:prstGeom prst="rect">
            <a:avLst/>
          </a:prstGeom>
          <a:ln>
            <a:noFill/>
          </a:ln>
          <a:effectLst/>
        </p:spPr>
      </p:pic>
    </p:spTree>
    <p:extLst>
      <p:ext uri="{BB962C8B-B14F-4D97-AF65-F5344CB8AC3E}">
        <p14:creationId xmlns:p14="http://schemas.microsoft.com/office/powerpoint/2010/main" val="369421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rus Prevalence Apiar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483" y="809358"/>
            <a:ext cx="6137086" cy="4765248"/>
          </a:xfrm>
          <a:prstGeom prst="rect">
            <a:avLst/>
          </a:prstGeom>
        </p:spPr>
      </p:pic>
      <p:pic>
        <p:nvPicPr>
          <p:cNvPr id="6" name="Picture 5" descr="insects_bumblebee_rsz_wiki-522x4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1" y="5013577"/>
            <a:ext cx="1621492" cy="1656696"/>
          </a:xfrm>
          <a:prstGeom prst="rect">
            <a:avLst/>
          </a:prstGeom>
        </p:spPr>
      </p:pic>
    </p:spTree>
    <p:extLst>
      <p:ext uri="{BB962C8B-B14F-4D97-AF65-F5344CB8AC3E}">
        <p14:creationId xmlns:p14="http://schemas.microsoft.com/office/powerpoint/2010/main" val="34309713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8549" y="1753481"/>
            <a:ext cx="1646767" cy="1689101"/>
          </a:xfrm>
          <a:prstGeom prst="rect">
            <a:avLst/>
          </a:prstGeom>
          <a:solidFill>
            <a:schemeClr val="accent3">
              <a:lumMod val="50000"/>
            </a:schemeClr>
          </a:solid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457200" y="88900"/>
            <a:ext cx="8229600" cy="1079500"/>
          </a:xfrm>
        </p:spPr>
        <p:txBody>
          <a:bodyPr>
            <a:normAutofit/>
          </a:bodyPr>
          <a:lstStyle/>
          <a:p>
            <a:r>
              <a:rPr lang="en-US" sz="4000" i="1" dirty="0" err="1" smtClean="0"/>
              <a:t>Nosema</a:t>
            </a:r>
            <a:r>
              <a:rPr lang="en-US" sz="4000" dirty="0" smtClean="0"/>
              <a:t> Transmission Model</a:t>
            </a:r>
            <a:endParaRPr lang="en-US" sz="4000" dirty="0"/>
          </a:p>
        </p:txBody>
      </p:sp>
      <p:sp>
        <p:nvSpPr>
          <p:cNvPr id="11" name="Rectangle 10"/>
          <p:cNvSpPr/>
          <p:nvPr/>
        </p:nvSpPr>
        <p:spPr>
          <a:xfrm>
            <a:off x="1828127" y="4184893"/>
            <a:ext cx="1686213" cy="1742270"/>
          </a:xfrm>
          <a:prstGeom prst="rect">
            <a:avLst/>
          </a:prstGeom>
          <a:solidFill>
            <a:schemeClr val="bg2">
              <a:lumMod val="75000"/>
            </a:schemeClr>
          </a:solidFill>
          <a:ln w="76200" cmpd="sng">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167255" y="4695647"/>
            <a:ext cx="1646767" cy="1689101"/>
          </a:xfrm>
          <a:prstGeom prst="rect">
            <a:avLst/>
          </a:prstGeom>
          <a:solidFill>
            <a:schemeClr val="accent6">
              <a:lumMod val="75000"/>
            </a:schemeClr>
          </a:solid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167255" y="1753481"/>
            <a:ext cx="1646767" cy="1689101"/>
          </a:xfrm>
          <a:prstGeom prst="rect">
            <a:avLst/>
          </a:prstGeom>
          <a:solidFill>
            <a:schemeClr val="accent6">
              <a:lumMod val="75000"/>
            </a:schemeClr>
          </a:solidFill>
          <a:ln w="762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2901950" y="2475089"/>
            <a:ext cx="313055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p:cNvSpPr/>
          <p:nvPr/>
        </p:nvSpPr>
        <p:spPr>
          <a:xfrm>
            <a:off x="6819899" y="3606800"/>
            <a:ext cx="389461" cy="96519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447336" y="4515556"/>
            <a:ext cx="903111" cy="830997"/>
          </a:xfrm>
          <a:prstGeom prst="rect">
            <a:avLst/>
          </a:prstGeom>
          <a:noFill/>
        </p:spPr>
        <p:txBody>
          <a:bodyPr wrap="square" rtlCol="0">
            <a:spAutoFit/>
          </a:bodyPr>
          <a:lstStyle/>
          <a:p>
            <a:r>
              <a:rPr lang="en-US" sz="4800" dirty="0" smtClean="0"/>
              <a:t> </a:t>
            </a:r>
            <a:endParaRPr lang="en-US" sz="4800" dirty="0"/>
          </a:p>
        </p:txBody>
      </p:sp>
      <p:sp>
        <p:nvSpPr>
          <p:cNvPr id="19" name="TextBox 18"/>
          <p:cNvSpPr txBox="1"/>
          <p:nvPr/>
        </p:nvSpPr>
        <p:spPr>
          <a:xfrm>
            <a:off x="1054088" y="2394424"/>
            <a:ext cx="1917021" cy="461665"/>
          </a:xfrm>
          <a:prstGeom prst="rect">
            <a:avLst/>
          </a:prstGeom>
          <a:noFill/>
        </p:spPr>
        <p:txBody>
          <a:bodyPr wrap="square" rtlCol="0">
            <a:spAutoFit/>
          </a:bodyPr>
          <a:lstStyle/>
          <a:p>
            <a:r>
              <a:rPr lang="en-US" sz="2400" dirty="0" err="1" smtClean="0"/>
              <a:t>Susceptibles</a:t>
            </a:r>
            <a:endParaRPr lang="en-US" sz="2400" dirty="0"/>
          </a:p>
        </p:txBody>
      </p:sp>
      <p:sp>
        <p:nvSpPr>
          <p:cNvPr id="46" name="TextBox 45"/>
          <p:cNvSpPr txBox="1"/>
          <p:nvPr/>
        </p:nvSpPr>
        <p:spPr>
          <a:xfrm>
            <a:off x="3174071" y="1951869"/>
            <a:ext cx="2352751" cy="523220"/>
          </a:xfrm>
          <a:prstGeom prst="rect">
            <a:avLst/>
          </a:prstGeom>
          <a:noFill/>
        </p:spPr>
        <p:txBody>
          <a:bodyPr wrap="square" rtlCol="0">
            <a:spAutoFit/>
          </a:bodyPr>
          <a:lstStyle/>
          <a:p>
            <a:r>
              <a:rPr lang="en-US" sz="2800" dirty="0" smtClean="0">
                <a:latin typeface="Times New Roman"/>
                <a:cs typeface="Times New Roman"/>
              </a:rPr>
              <a:t> Infection Rate</a:t>
            </a:r>
            <a:endParaRPr lang="en-US" sz="2800" dirty="0">
              <a:latin typeface="Times New Roman"/>
              <a:cs typeface="Times New Roman"/>
            </a:endParaRPr>
          </a:p>
        </p:txBody>
      </p:sp>
      <p:cxnSp>
        <p:nvCxnSpPr>
          <p:cNvPr id="61" name="Straight Arrow Connector 60"/>
          <p:cNvCxnSpPr/>
          <p:nvPr/>
        </p:nvCxnSpPr>
        <p:spPr>
          <a:xfrm flipH="1">
            <a:off x="3587750" y="3442582"/>
            <a:ext cx="2529418" cy="74231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3587750" y="5927163"/>
            <a:ext cx="2529418" cy="465968"/>
          </a:xfrm>
          <a:prstGeom prst="straightConnector1">
            <a:avLst/>
          </a:prstGeom>
          <a:ln>
            <a:solidFill>
              <a:srgbClr val="8064A2"/>
            </a:solidFill>
            <a:tailEnd type="arrow"/>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7209361" y="3750162"/>
            <a:ext cx="632884" cy="646331"/>
          </a:xfrm>
          <a:prstGeom prst="rect">
            <a:avLst/>
          </a:prstGeom>
          <a:noFill/>
        </p:spPr>
        <p:txBody>
          <a:bodyPr wrap="square" rtlCol="0">
            <a:spAutoFit/>
          </a:bodyPr>
          <a:lstStyle/>
          <a:p>
            <a:r>
              <a:rPr lang="en-US" sz="3600" dirty="0" smtClean="0"/>
              <a:t> </a:t>
            </a:r>
            <a:endParaRPr lang="en-US" sz="3600" dirty="0"/>
          </a:p>
        </p:txBody>
      </p:sp>
      <p:sp>
        <p:nvSpPr>
          <p:cNvPr id="77" name="TextBox 76"/>
          <p:cNvSpPr txBox="1"/>
          <p:nvPr/>
        </p:nvSpPr>
        <p:spPr>
          <a:xfrm>
            <a:off x="7170551" y="3756206"/>
            <a:ext cx="1681349" cy="523220"/>
          </a:xfrm>
          <a:prstGeom prst="rect">
            <a:avLst/>
          </a:prstGeom>
          <a:noFill/>
        </p:spPr>
        <p:txBody>
          <a:bodyPr wrap="square" rtlCol="0">
            <a:spAutoFit/>
          </a:bodyPr>
          <a:lstStyle/>
          <a:p>
            <a:r>
              <a:rPr lang="en-US" sz="2800" dirty="0" smtClean="0">
                <a:latin typeface="Times New Roman"/>
                <a:cs typeface="Times New Roman"/>
              </a:rPr>
              <a:t>Virulence</a:t>
            </a:r>
            <a:endParaRPr lang="en-US" sz="2800" dirty="0">
              <a:latin typeface="Times New Roman"/>
              <a:cs typeface="Times New Roman"/>
            </a:endParaRPr>
          </a:p>
        </p:txBody>
      </p:sp>
      <p:sp>
        <p:nvSpPr>
          <p:cNvPr id="95" name="TextBox 94"/>
          <p:cNvSpPr txBox="1"/>
          <p:nvPr/>
        </p:nvSpPr>
        <p:spPr>
          <a:xfrm rot="20614004">
            <a:off x="3693342" y="3320791"/>
            <a:ext cx="2452635" cy="400110"/>
          </a:xfrm>
          <a:prstGeom prst="rect">
            <a:avLst/>
          </a:prstGeom>
          <a:noFill/>
        </p:spPr>
        <p:txBody>
          <a:bodyPr wrap="square" rtlCol="0">
            <a:spAutoFit/>
          </a:bodyPr>
          <a:lstStyle/>
          <a:p>
            <a:r>
              <a:rPr lang="en-US" sz="2000" dirty="0" smtClean="0">
                <a:latin typeface="Times New Roman"/>
                <a:cs typeface="Times New Roman"/>
              </a:rPr>
              <a:t>  Defecation Rate 1</a:t>
            </a:r>
            <a:endParaRPr lang="en-US" sz="2000" dirty="0">
              <a:latin typeface="Times New Roman"/>
              <a:cs typeface="Times New Roman"/>
            </a:endParaRPr>
          </a:p>
        </p:txBody>
      </p:sp>
      <p:cxnSp>
        <p:nvCxnSpPr>
          <p:cNvPr id="4" name="Straight Connector 3"/>
          <p:cNvCxnSpPr/>
          <p:nvPr/>
        </p:nvCxnSpPr>
        <p:spPr>
          <a:xfrm>
            <a:off x="7848594" y="1708792"/>
            <a:ext cx="425455" cy="628008"/>
          </a:xfrm>
          <a:prstGeom prst="line">
            <a:avLst/>
          </a:prstGeom>
          <a:ln>
            <a:solidFill>
              <a:srgbClr val="E46C0A"/>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848594" y="4666689"/>
            <a:ext cx="425455" cy="679864"/>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546100" y="1728080"/>
            <a:ext cx="501638" cy="608720"/>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239691" y="5056742"/>
            <a:ext cx="512236" cy="714"/>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457200" y="4809402"/>
            <a:ext cx="798779" cy="369332"/>
          </a:xfrm>
          <a:prstGeom prst="rect">
            <a:avLst/>
          </a:prstGeom>
          <a:noFill/>
        </p:spPr>
        <p:txBody>
          <a:bodyPr wrap="square" rtlCol="0">
            <a:spAutoFit/>
          </a:bodyPr>
          <a:lstStyle/>
          <a:p>
            <a:r>
              <a:rPr lang="en-US" dirty="0" smtClean="0">
                <a:latin typeface="Times New Roman"/>
                <a:cs typeface="Times New Roman"/>
              </a:rPr>
              <a:t>Decay</a:t>
            </a:r>
            <a:endParaRPr lang="en-US" dirty="0">
              <a:latin typeface="Times New Roman"/>
              <a:cs typeface="Times New Roman"/>
            </a:endParaRPr>
          </a:p>
        </p:txBody>
      </p:sp>
      <p:sp>
        <p:nvSpPr>
          <p:cNvPr id="50" name="TextBox 49"/>
          <p:cNvSpPr txBox="1"/>
          <p:nvPr/>
        </p:nvSpPr>
        <p:spPr>
          <a:xfrm>
            <a:off x="53635" y="2241567"/>
            <a:ext cx="984929" cy="923330"/>
          </a:xfrm>
          <a:prstGeom prst="rect">
            <a:avLst/>
          </a:prstGeom>
          <a:noFill/>
        </p:spPr>
        <p:txBody>
          <a:bodyPr wrap="square" rtlCol="0">
            <a:spAutoFit/>
          </a:bodyPr>
          <a:lstStyle/>
          <a:p>
            <a:pPr algn="r"/>
            <a:r>
              <a:rPr lang="en-US" dirty="0" smtClean="0">
                <a:latin typeface="Times New Roman"/>
                <a:cs typeface="Times New Roman"/>
              </a:rPr>
              <a:t>Natural</a:t>
            </a:r>
          </a:p>
          <a:p>
            <a:pPr algn="r"/>
            <a:r>
              <a:rPr lang="en-US" dirty="0" smtClean="0">
                <a:latin typeface="Times New Roman"/>
                <a:cs typeface="Times New Roman"/>
              </a:rPr>
              <a:t>Death</a:t>
            </a:r>
          </a:p>
          <a:p>
            <a:pPr algn="r"/>
            <a:r>
              <a:rPr lang="en-US" dirty="0" smtClean="0">
                <a:latin typeface="Times New Roman"/>
                <a:cs typeface="Times New Roman"/>
              </a:rPr>
              <a:t>Rate</a:t>
            </a:r>
            <a:endParaRPr lang="en-US" dirty="0">
              <a:latin typeface="Times New Roman"/>
              <a:cs typeface="Times New Roman"/>
            </a:endParaRPr>
          </a:p>
        </p:txBody>
      </p:sp>
      <p:sp>
        <p:nvSpPr>
          <p:cNvPr id="36" name="TextBox 35"/>
          <p:cNvSpPr txBox="1"/>
          <p:nvPr/>
        </p:nvSpPr>
        <p:spPr>
          <a:xfrm>
            <a:off x="6032500" y="1964569"/>
            <a:ext cx="1917021" cy="1200328"/>
          </a:xfrm>
          <a:prstGeom prst="rect">
            <a:avLst/>
          </a:prstGeom>
          <a:noFill/>
        </p:spPr>
        <p:txBody>
          <a:bodyPr wrap="square" rtlCol="0">
            <a:spAutoFit/>
          </a:bodyPr>
          <a:lstStyle/>
          <a:p>
            <a:pPr algn="ctr"/>
            <a:r>
              <a:rPr lang="en-US" sz="2400" dirty="0" smtClean="0"/>
              <a:t>Initial Infection </a:t>
            </a:r>
          </a:p>
          <a:p>
            <a:pPr algn="ctr"/>
            <a:r>
              <a:rPr lang="en-US" sz="2400" dirty="0" smtClean="0"/>
              <a:t>Rate</a:t>
            </a:r>
            <a:endParaRPr lang="en-US" sz="2400" dirty="0"/>
          </a:p>
        </p:txBody>
      </p:sp>
      <p:sp>
        <p:nvSpPr>
          <p:cNvPr id="37" name="TextBox 36"/>
          <p:cNvSpPr txBox="1"/>
          <p:nvPr/>
        </p:nvSpPr>
        <p:spPr>
          <a:xfrm>
            <a:off x="6032500" y="5178734"/>
            <a:ext cx="1917021" cy="830997"/>
          </a:xfrm>
          <a:prstGeom prst="rect">
            <a:avLst/>
          </a:prstGeom>
          <a:noFill/>
        </p:spPr>
        <p:txBody>
          <a:bodyPr wrap="square" rtlCol="0">
            <a:spAutoFit/>
          </a:bodyPr>
          <a:lstStyle/>
          <a:p>
            <a:pPr algn="ctr"/>
            <a:r>
              <a:rPr lang="en-US" sz="2400" dirty="0" smtClean="0"/>
              <a:t>Critically Infected</a:t>
            </a:r>
            <a:endParaRPr lang="en-US" sz="2400" dirty="0"/>
          </a:p>
        </p:txBody>
      </p:sp>
      <p:sp>
        <p:nvSpPr>
          <p:cNvPr id="38" name="TextBox 37"/>
          <p:cNvSpPr txBox="1"/>
          <p:nvPr/>
        </p:nvSpPr>
        <p:spPr>
          <a:xfrm>
            <a:off x="1702479" y="4302805"/>
            <a:ext cx="1917021" cy="1569660"/>
          </a:xfrm>
          <a:prstGeom prst="rect">
            <a:avLst/>
          </a:prstGeom>
          <a:noFill/>
        </p:spPr>
        <p:txBody>
          <a:bodyPr wrap="square" rtlCol="0">
            <a:spAutoFit/>
          </a:bodyPr>
          <a:lstStyle/>
          <a:p>
            <a:pPr algn="ctr"/>
            <a:r>
              <a:rPr lang="en-US" sz="2400" dirty="0" err="1" smtClean="0"/>
              <a:t>Nosema</a:t>
            </a:r>
            <a:endParaRPr lang="en-US" sz="2400" dirty="0" smtClean="0"/>
          </a:p>
          <a:p>
            <a:pPr algn="ctr"/>
            <a:r>
              <a:rPr lang="en-US" sz="2400" dirty="0" smtClean="0"/>
              <a:t>Reservoir </a:t>
            </a:r>
          </a:p>
          <a:p>
            <a:pPr algn="ctr"/>
            <a:r>
              <a:rPr lang="en-US" sz="2400" dirty="0"/>
              <a:t>o</a:t>
            </a:r>
            <a:r>
              <a:rPr lang="en-US" sz="2400" dirty="0" smtClean="0"/>
              <a:t>n </a:t>
            </a:r>
          </a:p>
          <a:p>
            <a:pPr algn="ctr"/>
            <a:r>
              <a:rPr lang="en-US" sz="2400" dirty="0" smtClean="0"/>
              <a:t>landscape</a:t>
            </a:r>
            <a:endParaRPr lang="en-US" sz="2400" dirty="0"/>
          </a:p>
        </p:txBody>
      </p:sp>
      <p:sp>
        <p:nvSpPr>
          <p:cNvPr id="39" name="TextBox 38"/>
          <p:cNvSpPr txBox="1"/>
          <p:nvPr/>
        </p:nvSpPr>
        <p:spPr>
          <a:xfrm rot="639114">
            <a:off x="3650677" y="5727108"/>
            <a:ext cx="2452635" cy="400110"/>
          </a:xfrm>
          <a:prstGeom prst="rect">
            <a:avLst/>
          </a:prstGeom>
          <a:noFill/>
        </p:spPr>
        <p:txBody>
          <a:bodyPr wrap="square" rtlCol="0">
            <a:spAutoFit/>
          </a:bodyPr>
          <a:lstStyle/>
          <a:p>
            <a:r>
              <a:rPr lang="en-US" sz="2000" dirty="0" smtClean="0">
                <a:latin typeface="Times New Roman"/>
                <a:cs typeface="Times New Roman"/>
              </a:rPr>
              <a:t>    Defecation Rate 2</a:t>
            </a:r>
            <a:endParaRPr lang="en-US" sz="2000" dirty="0">
              <a:latin typeface="Times New Roman"/>
              <a:cs typeface="Times New Roman"/>
            </a:endParaRPr>
          </a:p>
        </p:txBody>
      </p:sp>
      <p:sp>
        <p:nvSpPr>
          <p:cNvPr id="40" name="TextBox 39"/>
          <p:cNvSpPr txBox="1"/>
          <p:nvPr/>
        </p:nvSpPr>
        <p:spPr>
          <a:xfrm>
            <a:off x="7866971" y="2209758"/>
            <a:ext cx="984929" cy="923330"/>
          </a:xfrm>
          <a:prstGeom prst="rect">
            <a:avLst/>
          </a:prstGeom>
          <a:noFill/>
        </p:spPr>
        <p:txBody>
          <a:bodyPr wrap="square" rtlCol="0">
            <a:spAutoFit/>
          </a:bodyPr>
          <a:lstStyle/>
          <a:p>
            <a:r>
              <a:rPr lang="en-US" dirty="0" smtClean="0">
                <a:latin typeface="Times New Roman"/>
                <a:cs typeface="Times New Roman"/>
              </a:rPr>
              <a:t>Natural</a:t>
            </a:r>
          </a:p>
          <a:p>
            <a:r>
              <a:rPr lang="en-US" dirty="0" smtClean="0">
                <a:latin typeface="Times New Roman"/>
                <a:cs typeface="Times New Roman"/>
              </a:rPr>
              <a:t>Death</a:t>
            </a:r>
          </a:p>
          <a:p>
            <a:r>
              <a:rPr lang="en-US" dirty="0" smtClean="0">
                <a:latin typeface="Times New Roman"/>
                <a:cs typeface="Times New Roman"/>
              </a:rPr>
              <a:t>Rate</a:t>
            </a:r>
            <a:endParaRPr lang="en-US" dirty="0">
              <a:latin typeface="Times New Roman"/>
              <a:cs typeface="Times New Roman"/>
            </a:endParaRPr>
          </a:p>
        </p:txBody>
      </p:sp>
      <p:sp>
        <p:nvSpPr>
          <p:cNvPr id="41" name="TextBox 40"/>
          <p:cNvSpPr txBox="1"/>
          <p:nvPr/>
        </p:nvSpPr>
        <p:spPr>
          <a:xfrm>
            <a:off x="7866971" y="5374689"/>
            <a:ext cx="1086529" cy="923330"/>
          </a:xfrm>
          <a:prstGeom prst="rect">
            <a:avLst/>
          </a:prstGeom>
          <a:noFill/>
        </p:spPr>
        <p:txBody>
          <a:bodyPr wrap="square" rtlCol="0">
            <a:spAutoFit/>
          </a:bodyPr>
          <a:lstStyle/>
          <a:p>
            <a:r>
              <a:rPr lang="en-US" dirty="0" smtClean="0">
                <a:latin typeface="Times New Roman"/>
                <a:cs typeface="Times New Roman"/>
              </a:rPr>
              <a:t>Diseased</a:t>
            </a:r>
          </a:p>
          <a:p>
            <a:r>
              <a:rPr lang="en-US" dirty="0" smtClean="0">
                <a:latin typeface="Times New Roman"/>
                <a:cs typeface="Times New Roman"/>
              </a:rPr>
              <a:t>Death</a:t>
            </a:r>
          </a:p>
          <a:p>
            <a:r>
              <a:rPr lang="en-US" dirty="0" smtClean="0">
                <a:latin typeface="Times New Roman"/>
                <a:cs typeface="Times New Roman"/>
              </a:rPr>
              <a:t>Rate</a:t>
            </a:r>
            <a:endParaRPr lang="en-US" dirty="0">
              <a:latin typeface="Times New Roman"/>
              <a:cs typeface="Times New Roman"/>
            </a:endParaRPr>
          </a:p>
        </p:txBody>
      </p:sp>
    </p:spTree>
    <p:extLst>
      <p:ext uri="{BB962C8B-B14F-4D97-AF65-F5344CB8AC3E}">
        <p14:creationId xmlns:p14="http://schemas.microsoft.com/office/powerpoint/2010/main" val="319734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7" grpId="0"/>
      <p:bldP spid="95" grpId="0"/>
      <p:bldP spid="49" grpId="0"/>
      <p:bldP spid="50" grpId="0"/>
      <p:bldP spid="39" grpId="0"/>
      <p:bldP spid="40" grpId="0"/>
      <p:bldP spid="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Equations of the model</a:t>
            </a:r>
            <a:endParaRPr lang="en-US" dirty="0"/>
          </a:p>
        </p:txBody>
      </p:sp>
      <p:pic>
        <p:nvPicPr>
          <p:cNvPr id="4" name="Picture 3" descr="Screen Shot 2016-11-09 at 4.5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771" y="1913446"/>
            <a:ext cx="5514989" cy="4216734"/>
          </a:xfrm>
          <a:prstGeom prst="rect">
            <a:avLst/>
          </a:prstGeom>
        </p:spPr>
      </p:pic>
    </p:spTree>
    <p:extLst>
      <p:ext uri="{BB962C8B-B14F-4D97-AF65-F5344CB8AC3E}">
        <p14:creationId xmlns:p14="http://schemas.microsoft.com/office/powerpoint/2010/main" val="253248336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5545"/>
            <a:ext cx="9144000" cy="400110"/>
          </a:xfrm>
          <a:prstGeom prst="rect">
            <a:avLst/>
          </a:prstGeom>
          <a:noFill/>
        </p:spPr>
        <p:txBody>
          <a:bodyPr wrap="square" rtlCol="0">
            <a:spAutoFit/>
          </a:bodyPr>
          <a:lstStyle/>
          <a:p>
            <a:pPr algn="ctr"/>
            <a:r>
              <a:rPr lang="en-US" sz="2000" b="1" dirty="0" smtClean="0">
                <a:solidFill>
                  <a:srgbClr val="000000"/>
                </a:solidFill>
              </a:rPr>
              <a:t>Initial Model:  </a:t>
            </a:r>
            <a:r>
              <a:rPr lang="en-US" sz="2000" b="1" dirty="0">
                <a:solidFill>
                  <a:srgbClr val="000000"/>
                </a:solidFill>
              </a:rPr>
              <a:t>Infection Rate=</a:t>
            </a:r>
            <a:r>
              <a:rPr lang="en-US" sz="2000" b="1" dirty="0" smtClean="0">
                <a:solidFill>
                  <a:srgbClr val="000000"/>
                </a:solidFill>
              </a:rPr>
              <a:t>0.20, Virulence=0.05, Initial Infected=0.05</a:t>
            </a:r>
            <a:endParaRPr lang="en-US" sz="2000" b="1" dirty="0">
              <a:solidFill>
                <a:srgbClr val="000000"/>
              </a:solidFill>
            </a:endParaRPr>
          </a:p>
        </p:txBody>
      </p:sp>
      <p:pic>
        <p:nvPicPr>
          <p:cNvPr id="4" name="Picture 3" descr="Initia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667" y="737210"/>
            <a:ext cx="7015767" cy="5421275"/>
          </a:xfrm>
          <a:prstGeom prst="rect">
            <a:avLst/>
          </a:prstGeom>
        </p:spPr>
      </p:pic>
      <p:sp>
        <p:nvSpPr>
          <p:cNvPr id="5" name="TextBox 4"/>
          <p:cNvSpPr txBox="1"/>
          <p:nvPr/>
        </p:nvSpPr>
        <p:spPr>
          <a:xfrm>
            <a:off x="1130300" y="6189245"/>
            <a:ext cx="749300" cy="338554"/>
          </a:xfrm>
          <a:prstGeom prst="rect">
            <a:avLst/>
          </a:prstGeom>
          <a:noFill/>
        </p:spPr>
        <p:txBody>
          <a:bodyPr wrap="square" rtlCol="0">
            <a:spAutoFit/>
          </a:bodyPr>
          <a:lstStyle/>
          <a:p>
            <a:r>
              <a:rPr lang="en-US" sz="1600" b="1" dirty="0" smtClean="0">
                <a:solidFill>
                  <a:schemeClr val="bg1"/>
                </a:solidFill>
              </a:rPr>
              <a:t>Spring</a:t>
            </a:r>
            <a:endParaRPr lang="en-US" sz="1600" b="1" dirty="0">
              <a:solidFill>
                <a:schemeClr val="bg1"/>
              </a:solidFill>
            </a:endParaRPr>
          </a:p>
        </p:txBody>
      </p:sp>
      <p:sp>
        <p:nvSpPr>
          <p:cNvPr id="6" name="TextBox 5"/>
          <p:cNvSpPr txBox="1"/>
          <p:nvPr/>
        </p:nvSpPr>
        <p:spPr>
          <a:xfrm>
            <a:off x="7531100" y="6189245"/>
            <a:ext cx="482600" cy="338554"/>
          </a:xfrm>
          <a:prstGeom prst="rect">
            <a:avLst/>
          </a:prstGeom>
          <a:noFill/>
        </p:spPr>
        <p:txBody>
          <a:bodyPr wrap="square" rtlCol="0">
            <a:spAutoFit/>
          </a:bodyPr>
          <a:lstStyle/>
          <a:p>
            <a:r>
              <a:rPr lang="en-US" sz="1600" b="1" dirty="0" smtClean="0">
                <a:solidFill>
                  <a:schemeClr val="bg1"/>
                </a:solidFill>
              </a:rPr>
              <a:t>Fall</a:t>
            </a:r>
            <a:endParaRPr lang="en-US" sz="1600" b="1" dirty="0">
              <a:solidFill>
                <a:schemeClr val="bg1"/>
              </a:solidFill>
            </a:endParaRPr>
          </a:p>
        </p:txBody>
      </p:sp>
      <p:cxnSp>
        <p:nvCxnSpPr>
          <p:cNvPr id="9" name="Straight Arrow Connector 8"/>
          <p:cNvCxnSpPr/>
          <p:nvPr/>
        </p:nvCxnSpPr>
        <p:spPr>
          <a:xfrm>
            <a:off x="1879600" y="6362875"/>
            <a:ext cx="5562600" cy="0"/>
          </a:xfrm>
          <a:prstGeom prst="straightConnector1">
            <a:avLst/>
          </a:prstGeom>
          <a:ln w="38100" cmpd="sng">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73195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55545"/>
            <a:ext cx="9144000" cy="400110"/>
          </a:xfrm>
          <a:prstGeom prst="rect">
            <a:avLst/>
          </a:prstGeom>
          <a:noFill/>
        </p:spPr>
        <p:txBody>
          <a:bodyPr wrap="square" rtlCol="0">
            <a:spAutoFit/>
          </a:bodyPr>
          <a:lstStyle/>
          <a:p>
            <a:pPr algn="ctr"/>
            <a:r>
              <a:rPr lang="en-US" sz="2000" b="1" dirty="0" smtClean="0">
                <a:solidFill>
                  <a:srgbClr val="000000"/>
                </a:solidFill>
              </a:rPr>
              <a:t>Change in Initial Infected:  </a:t>
            </a:r>
            <a:r>
              <a:rPr lang="en-US" sz="2000" b="1" dirty="0">
                <a:solidFill>
                  <a:srgbClr val="000000"/>
                </a:solidFill>
              </a:rPr>
              <a:t>Infection Rate=</a:t>
            </a:r>
            <a:r>
              <a:rPr lang="en-US" sz="2000" b="1" dirty="0" smtClean="0">
                <a:solidFill>
                  <a:srgbClr val="000000"/>
                </a:solidFill>
              </a:rPr>
              <a:t>0.20, Virulence=0.05</a:t>
            </a:r>
            <a:endParaRPr lang="en-US" sz="2000" b="1" dirty="0">
              <a:solidFill>
                <a:srgbClr val="000000"/>
              </a:solidFill>
            </a:endParaRPr>
          </a:p>
        </p:txBody>
      </p:sp>
      <p:pic>
        <p:nvPicPr>
          <p:cNvPr id="8" name="Picture 7" descr="initial rate.pdf"/>
          <p:cNvPicPr>
            <a:picLocks/>
          </p:cNvPicPr>
          <p:nvPr/>
        </p:nvPicPr>
        <p:blipFill rotWithShape="1">
          <a:blip r:embed="rId2">
            <a:extLst>
              <a:ext uri="{28A0092B-C50C-407E-A947-70E740481C1C}">
                <a14:useLocalDpi xmlns:a14="http://schemas.microsoft.com/office/drawing/2010/main" val="0"/>
              </a:ext>
            </a:extLst>
          </a:blip>
          <a:srcRect t="9542"/>
          <a:stretch/>
        </p:blipFill>
        <p:spPr>
          <a:xfrm>
            <a:off x="613128" y="1474524"/>
            <a:ext cx="7748646" cy="4799506"/>
          </a:xfrm>
          <a:prstGeom prst="rect">
            <a:avLst/>
          </a:prstGeom>
        </p:spPr>
      </p:pic>
      <p:sp>
        <p:nvSpPr>
          <p:cNvPr id="9" name="TextBox 8"/>
          <p:cNvSpPr txBox="1"/>
          <p:nvPr/>
        </p:nvSpPr>
        <p:spPr>
          <a:xfrm>
            <a:off x="1028700" y="790731"/>
            <a:ext cx="3384550" cy="646331"/>
          </a:xfrm>
          <a:prstGeom prst="rect">
            <a:avLst/>
          </a:prstGeom>
          <a:noFill/>
        </p:spPr>
        <p:txBody>
          <a:bodyPr wrap="square" rtlCol="0">
            <a:spAutoFit/>
          </a:bodyPr>
          <a:lstStyle/>
          <a:p>
            <a:r>
              <a:rPr lang="en-US" dirty="0" smtClean="0">
                <a:solidFill>
                  <a:srgbClr val="000000"/>
                </a:solidFill>
              </a:rPr>
              <a:t>          </a:t>
            </a:r>
            <a:r>
              <a:rPr lang="en-US" b="1" dirty="0" smtClean="0">
                <a:solidFill>
                  <a:srgbClr val="000000"/>
                </a:solidFill>
              </a:rPr>
              <a:t>LOW</a:t>
            </a:r>
            <a:r>
              <a:rPr lang="en-US" dirty="0" smtClean="0">
                <a:solidFill>
                  <a:srgbClr val="000000"/>
                </a:solidFill>
              </a:rPr>
              <a:t> Initial </a:t>
            </a:r>
            <a:r>
              <a:rPr lang="en-US" dirty="0">
                <a:solidFill>
                  <a:srgbClr val="000000"/>
                </a:solidFill>
              </a:rPr>
              <a:t>Infected=</a:t>
            </a:r>
            <a:r>
              <a:rPr lang="en-US" dirty="0" smtClean="0">
                <a:solidFill>
                  <a:srgbClr val="000000"/>
                </a:solidFill>
              </a:rPr>
              <a:t>0.01</a:t>
            </a:r>
            <a:endParaRPr lang="en-US" dirty="0">
              <a:solidFill>
                <a:srgbClr val="000000"/>
              </a:solidFill>
            </a:endParaRPr>
          </a:p>
          <a:p>
            <a:endParaRPr lang="en-US" dirty="0"/>
          </a:p>
        </p:txBody>
      </p:sp>
      <p:sp>
        <p:nvSpPr>
          <p:cNvPr id="10" name="TextBox 9"/>
          <p:cNvSpPr txBox="1"/>
          <p:nvPr/>
        </p:nvSpPr>
        <p:spPr>
          <a:xfrm>
            <a:off x="5067300" y="790731"/>
            <a:ext cx="3162300" cy="646331"/>
          </a:xfrm>
          <a:prstGeom prst="rect">
            <a:avLst/>
          </a:prstGeom>
          <a:noFill/>
        </p:spPr>
        <p:txBody>
          <a:bodyPr wrap="square" rtlCol="0">
            <a:spAutoFit/>
          </a:bodyPr>
          <a:lstStyle/>
          <a:p>
            <a:r>
              <a:rPr lang="en-US" dirty="0" smtClean="0">
                <a:solidFill>
                  <a:srgbClr val="000000"/>
                </a:solidFill>
              </a:rPr>
              <a:t>       </a:t>
            </a:r>
            <a:r>
              <a:rPr lang="en-US" b="1" dirty="0" smtClean="0">
                <a:solidFill>
                  <a:srgbClr val="000000"/>
                </a:solidFill>
              </a:rPr>
              <a:t> HIGH </a:t>
            </a:r>
            <a:r>
              <a:rPr lang="en-US" dirty="0" smtClean="0">
                <a:solidFill>
                  <a:srgbClr val="000000"/>
                </a:solidFill>
              </a:rPr>
              <a:t>Initial </a:t>
            </a:r>
            <a:r>
              <a:rPr lang="en-US" dirty="0">
                <a:solidFill>
                  <a:srgbClr val="000000"/>
                </a:solidFill>
              </a:rPr>
              <a:t>Infected=</a:t>
            </a:r>
            <a:r>
              <a:rPr lang="en-US" dirty="0" smtClean="0">
                <a:solidFill>
                  <a:srgbClr val="000000"/>
                </a:solidFill>
              </a:rPr>
              <a:t>0.20</a:t>
            </a:r>
            <a:endParaRPr lang="en-US" dirty="0">
              <a:solidFill>
                <a:srgbClr val="000000"/>
              </a:solidFill>
            </a:endParaRPr>
          </a:p>
          <a:p>
            <a:endParaRPr lang="en-US" dirty="0"/>
          </a:p>
        </p:txBody>
      </p:sp>
      <p:sp>
        <p:nvSpPr>
          <p:cNvPr id="11" name="TextBox 10"/>
          <p:cNvSpPr txBox="1"/>
          <p:nvPr/>
        </p:nvSpPr>
        <p:spPr>
          <a:xfrm>
            <a:off x="755650" y="6320422"/>
            <a:ext cx="749300" cy="338554"/>
          </a:xfrm>
          <a:prstGeom prst="rect">
            <a:avLst/>
          </a:prstGeom>
          <a:noFill/>
        </p:spPr>
        <p:txBody>
          <a:bodyPr wrap="square" rtlCol="0">
            <a:spAutoFit/>
          </a:bodyPr>
          <a:lstStyle/>
          <a:p>
            <a:r>
              <a:rPr lang="en-US" sz="1600" b="1" dirty="0" smtClean="0"/>
              <a:t>Spring</a:t>
            </a:r>
            <a:endParaRPr lang="en-US" sz="1600" b="1" dirty="0"/>
          </a:p>
        </p:txBody>
      </p:sp>
      <p:sp>
        <p:nvSpPr>
          <p:cNvPr id="12" name="TextBox 11"/>
          <p:cNvSpPr txBox="1"/>
          <p:nvPr/>
        </p:nvSpPr>
        <p:spPr>
          <a:xfrm>
            <a:off x="3930650" y="6320422"/>
            <a:ext cx="482600" cy="338554"/>
          </a:xfrm>
          <a:prstGeom prst="rect">
            <a:avLst/>
          </a:prstGeom>
          <a:noFill/>
        </p:spPr>
        <p:txBody>
          <a:bodyPr wrap="square" rtlCol="0">
            <a:spAutoFit/>
          </a:bodyPr>
          <a:lstStyle/>
          <a:p>
            <a:r>
              <a:rPr lang="en-US" sz="1600" b="1" dirty="0" smtClean="0">
                <a:solidFill>
                  <a:srgbClr val="000000"/>
                </a:solidFill>
              </a:rPr>
              <a:t>Fall</a:t>
            </a:r>
            <a:endParaRPr lang="en-US" sz="1600" b="1" dirty="0">
              <a:solidFill>
                <a:srgbClr val="000000"/>
              </a:solidFill>
            </a:endParaRPr>
          </a:p>
        </p:txBody>
      </p:sp>
      <p:cxnSp>
        <p:nvCxnSpPr>
          <p:cNvPr id="14" name="Straight Arrow Connector 13"/>
          <p:cNvCxnSpPr>
            <a:endCxn id="12" idx="1"/>
          </p:cNvCxnSpPr>
          <p:nvPr/>
        </p:nvCxnSpPr>
        <p:spPr>
          <a:xfrm>
            <a:off x="1504950" y="6489699"/>
            <a:ext cx="242570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762500" y="6312066"/>
            <a:ext cx="749300" cy="338554"/>
          </a:xfrm>
          <a:prstGeom prst="rect">
            <a:avLst/>
          </a:prstGeom>
          <a:noFill/>
        </p:spPr>
        <p:txBody>
          <a:bodyPr wrap="square" rtlCol="0">
            <a:spAutoFit/>
          </a:bodyPr>
          <a:lstStyle/>
          <a:p>
            <a:r>
              <a:rPr lang="en-US" sz="1600" b="1" dirty="0" smtClean="0">
                <a:solidFill>
                  <a:srgbClr val="000000"/>
                </a:solidFill>
              </a:rPr>
              <a:t>Spring</a:t>
            </a:r>
            <a:endParaRPr lang="en-US" sz="1600" b="1" dirty="0">
              <a:solidFill>
                <a:srgbClr val="000000"/>
              </a:solidFill>
            </a:endParaRPr>
          </a:p>
        </p:txBody>
      </p:sp>
      <p:sp>
        <p:nvSpPr>
          <p:cNvPr id="17" name="TextBox 16"/>
          <p:cNvSpPr txBox="1"/>
          <p:nvPr/>
        </p:nvSpPr>
        <p:spPr>
          <a:xfrm>
            <a:off x="7937500" y="6328944"/>
            <a:ext cx="482600" cy="338554"/>
          </a:xfrm>
          <a:prstGeom prst="rect">
            <a:avLst/>
          </a:prstGeom>
          <a:noFill/>
        </p:spPr>
        <p:txBody>
          <a:bodyPr wrap="square" rtlCol="0">
            <a:spAutoFit/>
          </a:bodyPr>
          <a:lstStyle/>
          <a:p>
            <a:r>
              <a:rPr lang="en-US" sz="1600" b="1" dirty="0" smtClean="0">
                <a:solidFill>
                  <a:srgbClr val="000000"/>
                </a:solidFill>
              </a:rPr>
              <a:t>Fall</a:t>
            </a:r>
            <a:endParaRPr lang="en-US" sz="1600" b="1" dirty="0">
              <a:solidFill>
                <a:srgbClr val="000000"/>
              </a:solidFill>
            </a:endParaRPr>
          </a:p>
        </p:txBody>
      </p:sp>
      <p:cxnSp>
        <p:nvCxnSpPr>
          <p:cNvPr id="18" name="Straight Arrow Connector 17"/>
          <p:cNvCxnSpPr/>
          <p:nvPr/>
        </p:nvCxnSpPr>
        <p:spPr>
          <a:xfrm>
            <a:off x="5511800" y="6502398"/>
            <a:ext cx="242570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18377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198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1643" y="492105"/>
            <a:ext cx="2547238" cy="1910429"/>
          </a:xfrm>
          <a:prstGeom prst="rect">
            <a:avLst/>
          </a:prstGeom>
        </p:spPr>
      </p:pic>
      <p:pic>
        <p:nvPicPr>
          <p:cNvPr id="6" name="Picture 5" descr="IMG_6935.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8494" y="3106643"/>
            <a:ext cx="3325529" cy="3595195"/>
          </a:xfrm>
          <a:prstGeom prst="rect">
            <a:avLst/>
          </a:prstGeom>
        </p:spPr>
      </p:pic>
      <p:pic>
        <p:nvPicPr>
          <p:cNvPr id="7" name="Picture 6" descr="insects_bumblebee_rsz_wiki-522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3454" y="3882885"/>
            <a:ext cx="3511425" cy="2690747"/>
          </a:xfrm>
          <a:prstGeom prst="rect">
            <a:avLst/>
          </a:prstGeom>
        </p:spPr>
      </p:pic>
      <p:cxnSp>
        <p:nvCxnSpPr>
          <p:cNvPr id="10" name="Straight Arrow Connector 9"/>
          <p:cNvCxnSpPr/>
          <p:nvPr/>
        </p:nvCxnSpPr>
        <p:spPr>
          <a:xfrm flipV="1">
            <a:off x="3814023" y="1744123"/>
            <a:ext cx="1967620" cy="1362520"/>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923935" y="5195187"/>
            <a:ext cx="1189563" cy="18958"/>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4142909" y="3431369"/>
            <a:ext cx="612517" cy="1200329"/>
          </a:xfrm>
          <a:prstGeom prst="rect">
            <a:avLst/>
          </a:prstGeom>
          <a:noFill/>
        </p:spPr>
        <p:txBody>
          <a:bodyPr wrap="none" rtlCol="0">
            <a:spAutoFit/>
          </a:bodyPr>
          <a:lstStyle/>
          <a:p>
            <a:r>
              <a:rPr lang="en-US" sz="7200" dirty="0" smtClean="0"/>
              <a:t>?</a:t>
            </a:r>
            <a:endParaRPr lang="en-US" sz="7200" dirty="0"/>
          </a:p>
        </p:txBody>
      </p:sp>
      <p:sp>
        <p:nvSpPr>
          <p:cNvPr id="3" name="Rectangle 2"/>
          <p:cNvSpPr/>
          <p:nvPr/>
        </p:nvSpPr>
        <p:spPr>
          <a:xfrm>
            <a:off x="488495" y="673383"/>
            <a:ext cx="3107496" cy="1754327"/>
          </a:xfrm>
          <a:prstGeom prst="rect">
            <a:avLst/>
          </a:prstGeom>
        </p:spPr>
        <p:txBody>
          <a:bodyPr wrap="square">
            <a:spAutoFit/>
          </a:bodyPr>
          <a:lstStyle/>
          <a:p>
            <a:pPr algn="ctr"/>
            <a:r>
              <a:rPr lang="en-US" sz="3600" cap="small" dirty="0">
                <a:solidFill>
                  <a:srgbClr val="FFFFFF"/>
                </a:solidFill>
                <a:cs typeface="Times New Roman"/>
              </a:rPr>
              <a:t>Role of Flowers in </a:t>
            </a:r>
            <a:r>
              <a:rPr lang="en-US" sz="3600" cap="small" dirty="0" smtClean="0">
                <a:solidFill>
                  <a:srgbClr val="FFFFFF"/>
                </a:solidFill>
                <a:cs typeface="Times New Roman"/>
              </a:rPr>
              <a:t>Virus Transmission?</a:t>
            </a:r>
            <a:endParaRPr lang="en-US" sz="3600" dirty="0"/>
          </a:p>
        </p:txBody>
      </p:sp>
    </p:spTree>
    <p:extLst>
      <p:ext uri="{BB962C8B-B14F-4D97-AF65-F5344CB8AC3E}">
        <p14:creationId xmlns:p14="http://schemas.microsoft.com/office/powerpoint/2010/main" val="278412180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0657" y="3913501"/>
            <a:ext cx="3142282" cy="2092881"/>
          </a:xfrm>
          <a:prstGeom prst="rect">
            <a:avLst/>
          </a:prstGeom>
          <a:noFill/>
        </p:spPr>
        <p:txBody>
          <a:bodyPr wrap="none" rtlCol="0">
            <a:spAutoFit/>
          </a:bodyPr>
          <a:lstStyle/>
          <a:p>
            <a:r>
              <a:rPr lang="en-US" sz="2800" dirty="0" smtClean="0"/>
              <a:t>Plant Species?</a:t>
            </a:r>
          </a:p>
          <a:p>
            <a:r>
              <a:rPr lang="en-US" sz="2800" dirty="0" smtClean="0"/>
              <a:t>Plant Diversity?</a:t>
            </a:r>
          </a:p>
          <a:p>
            <a:r>
              <a:rPr lang="en-US" sz="2800" dirty="0" smtClean="0"/>
              <a:t>Multiple Exposures?</a:t>
            </a:r>
          </a:p>
          <a:p>
            <a:r>
              <a:rPr lang="en-US" sz="2800" dirty="0" smtClean="0"/>
              <a:t>Co-mingling?</a:t>
            </a:r>
          </a:p>
          <a:p>
            <a:endParaRPr lang="en-US" dirty="0"/>
          </a:p>
        </p:txBody>
      </p:sp>
      <p:pic>
        <p:nvPicPr>
          <p:cNvPr id="5" name="Picture 4" descr="IMG_517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132" y="493012"/>
            <a:ext cx="2008516" cy="1506387"/>
          </a:xfrm>
          <a:prstGeom prst="rect">
            <a:avLst/>
          </a:prstGeom>
        </p:spPr>
      </p:pic>
      <p:pic>
        <p:nvPicPr>
          <p:cNvPr id="6" name="Picture 5" descr="IMG_517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64" y="493011"/>
            <a:ext cx="2008515" cy="1506387"/>
          </a:xfrm>
          <a:prstGeom prst="rect">
            <a:avLst/>
          </a:prstGeom>
        </p:spPr>
      </p:pic>
      <p:pic>
        <p:nvPicPr>
          <p:cNvPr id="7" name="Picture 6" descr="IMG_518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232" y="493011"/>
            <a:ext cx="2008516" cy="1506387"/>
          </a:xfrm>
          <a:prstGeom prst="rect">
            <a:avLst/>
          </a:prstGeom>
        </p:spPr>
      </p:pic>
      <p:pic>
        <p:nvPicPr>
          <p:cNvPr id="8" name="Picture 7" descr="IMG_516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7268" y="2721855"/>
            <a:ext cx="4150490" cy="3112867"/>
          </a:xfrm>
          <a:prstGeom prst="rect">
            <a:avLst/>
          </a:prstGeom>
        </p:spPr>
      </p:pic>
      <p:sp>
        <p:nvSpPr>
          <p:cNvPr id="9" name="Rectangle 8"/>
          <p:cNvSpPr/>
          <p:nvPr/>
        </p:nvSpPr>
        <p:spPr>
          <a:xfrm>
            <a:off x="138308" y="2037614"/>
            <a:ext cx="3107496" cy="1754327"/>
          </a:xfrm>
          <a:prstGeom prst="rect">
            <a:avLst/>
          </a:prstGeom>
        </p:spPr>
        <p:txBody>
          <a:bodyPr wrap="square">
            <a:spAutoFit/>
          </a:bodyPr>
          <a:lstStyle/>
          <a:p>
            <a:pPr algn="ctr"/>
            <a:r>
              <a:rPr lang="en-US" sz="3600" cap="small" dirty="0">
                <a:solidFill>
                  <a:srgbClr val="FFFFFF"/>
                </a:solidFill>
                <a:cs typeface="Times New Roman"/>
              </a:rPr>
              <a:t>Role of Flowers in </a:t>
            </a:r>
            <a:r>
              <a:rPr lang="en-US" sz="3600" cap="small" dirty="0" smtClean="0">
                <a:solidFill>
                  <a:srgbClr val="FFFFFF"/>
                </a:solidFill>
                <a:cs typeface="Times New Roman"/>
              </a:rPr>
              <a:t>Virus Transmission?</a:t>
            </a:r>
            <a:endParaRPr lang="en-US" sz="3600" dirty="0"/>
          </a:p>
        </p:txBody>
      </p:sp>
    </p:spTree>
    <p:extLst>
      <p:ext uri="{BB962C8B-B14F-4D97-AF65-F5344CB8AC3E}">
        <p14:creationId xmlns:p14="http://schemas.microsoft.com/office/powerpoint/2010/main" val="23823144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04439" y="6488668"/>
            <a:ext cx="3913784" cy="369332"/>
          </a:xfrm>
          <a:prstGeom prst="rect">
            <a:avLst/>
          </a:prstGeom>
          <a:noFill/>
        </p:spPr>
        <p:txBody>
          <a:bodyPr wrap="square" rtlCol="0">
            <a:spAutoFit/>
          </a:bodyPr>
          <a:lstStyle/>
          <a:p>
            <a:r>
              <a:rPr lang="en-US" dirty="0" smtClean="0">
                <a:solidFill>
                  <a:srgbClr val="FFFFFF"/>
                </a:solidFill>
              </a:rPr>
              <a:t>Modified from </a:t>
            </a:r>
            <a:r>
              <a:rPr lang="en-US" dirty="0" err="1" smtClean="0">
                <a:solidFill>
                  <a:srgbClr val="FFFFFF"/>
                </a:solidFill>
              </a:rPr>
              <a:t>Goulson</a:t>
            </a:r>
            <a:r>
              <a:rPr lang="en-US" dirty="0" smtClean="0">
                <a:solidFill>
                  <a:srgbClr val="FFFFFF"/>
                </a:solidFill>
              </a:rPr>
              <a:t> et al., 2015</a:t>
            </a:r>
            <a:endParaRPr lang="en-US" dirty="0">
              <a:solidFill>
                <a:srgbClr val="FFFFFF"/>
              </a:solidFill>
            </a:endParaRPr>
          </a:p>
        </p:txBody>
      </p:sp>
      <p:pic>
        <p:nvPicPr>
          <p:cNvPr id="4" name="Picture 3"/>
          <p:cNvPicPr>
            <a:picLocks noChangeAspect="1"/>
          </p:cNvPicPr>
          <p:nvPr/>
        </p:nvPicPr>
        <p:blipFill>
          <a:blip r:embed="rId4"/>
          <a:stretch>
            <a:fillRect/>
          </a:stretch>
        </p:blipFill>
        <p:spPr>
          <a:xfrm>
            <a:off x="974812" y="403937"/>
            <a:ext cx="7029761" cy="5989007"/>
          </a:xfrm>
          <a:prstGeom prst="rect">
            <a:avLst/>
          </a:prstGeom>
        </p:spPr>
      </p:pic>
      <p:sp>
        <p:nvSpPr>
          <p:cNvPr id="6" name="Oval 5"/>
          <p:cNvSpPr/>
          <p:nvPr/>
        </p:nvSpPr>
        <p:spPr>
          <a:xfrm>
            <a:off x="5993886" y="2702977"/>
            <a:ext cx="2302259" cy="2286532"/>
          </a:xfrm>
          <a:prstGeom prst="ellipse">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478222" y="403937"/>
            <a:ext cx="1598936" cy="95800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rot="825754">
            <a:off x="2361974" y="5159279"/>
            <a:ext cx="1340500" cy="86566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602191" y="5327154"/>
            <a:ext cx="2112985" cy="7400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rot="3069231">
            <a:off x="6237096" y="930653"/>
            <a:ext cx="1128012" cy="95441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rot="21024150">
            <a:off x="1030064" y="3470023"/>
            <a:ext cx="920809" cy="7400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rot="19025378">
            <a:off x="5541919" y="1867913"/>
            <a:ext cx="1037258" cy="114642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278246" y="5716526"/>
            <a:ext cx="798912" cy="29384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22746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_5094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72" y="2537509"/>
            <a:ext cx="2200345" cy="1650259"/>
          </a:xfrm>
          <a:prstGeom prst="rect">
            <a:avLst/>
          </a:prstGeom>
        </p:spPr>
      </p:pic>
      <p:pic>
        <p:nvPicPr>
          <p:cNvPr id="8" name="Picture 7" descr="IMG_5053.JP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p:blipFill>
        <p:spPr>
          <a:xfrm>
            <a:off x="2502104" y="211710"/>
            <a:ext cx="4707539" cy="1873106"/>
          </a:xfrm>
          <a:prstGeom prst="rect">
            <a:avLst/>
          </a:prstGeom>
        </p:spPr>
      </p:pic>
      <p:pic>
        <p:nvPicPr>
          <p:cNvPr id="10" name="Picture 9" descr="IMG_5060.JPG"/>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310230" y="72842"/>
            <a:ext cx="1684835" cy="2011974"/>
          </a:xfrm>
          <a:prstGeom prst="rect">
            <a:avLst/>
          </a:prstGeom>
        </p:spPr>
      </p:pic>
      <p:pic>
        <p:nvPicPr>
          <p:cNvPr id="2" name="Picture 1" descr="IMG_5093 (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9916" y="4007407"/>
            <a:ext cx="3482231" cy="2611673"/>
          </a:xfrm>
          <a:prstGeom prst="rect">
            <a:avLst/>
          </a:prstGeom>
        </p:spPr>
      </p:pic>
      <p:pic>
        <p:nvPicPr>
          <p:cNvPr id="3" name="Picture 2" descr="IMG_5090 (1).JPG"/>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7000"/>
                    </a14:imgEffect>
                  </a14:imgLayer>
                </a14:imgProps>
              </a:ext>
              <a:ext uri="{28A0092B-C50C-407E-A947-70E740481C1C}">
                <a14:useLocalDpi xmlns:a14="http://schemas.microsoft.com/office/drawing/2010/main" val="0"/>
              </a:ext>
            </a:extLst>
          </a:blip>
          <a:srcRect/>
          <a:stretch/>
        </p:blipFill>
        <p:spPr>
          <a:xfrm rot="5400000">
            <a:off x="6660335" y="4456899"/>
            <a:ext cx="2784222" cy="1885238"/>
          </a:xfrm>
          <a:prstGeom prst="rect">
            <a:avLst/>
          </a:prstGeom>
        </p:spPr>
      </p:pic>
      <p:cxnSp>
        <p:nvCxnSpPr>
          <p:cNvPr id="12" name="Straight Arrow Connector 11"/>
          <p:cNvCxnSpPr/>
          <p:nvPr/>
        </p:nvCxnSpPr>
        <p:spPr>
          <a:xfrm flipV="1">
            <a:off x="433897" y="1542424"/>
            <a:ext cx="1967620" cy="1362520"/>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2" idx="1"/>
          </p:cNvCxnSpPr>
          <p:nvPr/>
        </p:nvCxnSpPr>
        <p:spPr>
          <a:xfrm>
            <a:off x="2082530" y="4007407"/>
            <a:ext cx="1417386" cy="1305837"/>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1191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2899.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5893160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 total infectio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992" y="648788"/>
            <a:ext cx="7944522" cy="5455637"/>
          </a:xfrm>
          <a:prstGeom prst="rect">
            <a:avLst/>
          </a:prstGeom>
        </p:spPr>
      </p:pic>
    </p:spTree>
    <p:extLst>
      <p:ext uri="{BB962C8B-B14F-4D97-AF65-F5344CB8AC3E}">
        <p14:creationId xmlns:p14="http://schemas.microsoft.com/office/powerpoint/2010/main" val="8884866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7336.JPG"/>
          <p:cNvPicPr>
            <a:picLocks noChangeAspect="1"/>
          </p:cNvPicPr>
          <p:nvPr/>
        </p:nvPicPr>
        <p:blipFill rotWithShape="1">
          <a:blip r:embed="rId2" cstate="print">
            <a:extLst>
              <a:ext uri="{28A0092B-C50C-407E-A947-70E740481C1C}">
                <a14:useLocalDpi xmlns:a14="http://schemas.microsoft.com/office/drawing/2010/main" val="0"/>
              </a:ext>
            </a:extLst>
          </a:blip>
          <a:srcRect l="7284" t="17199" r="30685"/>
          <a:stretch/>
        </p:blipFill>
        <p:spPr>
          <a:xfrm>
            <a:off x="176396" y="282257"/>
            <a:ext cx="3508875" cy="3122485"/>
          </a:xfrm>
          <a:prstGeom prst="rect">
            <a:avLst/>
          </a:prstGeom>
        </p:spPr>
      </p:pic>
      <p:pic>
        <p:nvPicPr>
          <p:cNvPr id="6" name="Picture 5" descr="IMG_1971.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795" y="3700448"/>
            <a:ext cx="3968941" cy="2976705"/>
          </a:xfrm>
          <a:prstGeom prst="rect">
            <a:avLst/>
          </a:prstGeom>
        </p:spPr>
      </p:pic>
      <p:pic>
        <p:nvPicPr>
          <p:cNvPr id="7" name="Picture 6" descr="IMG_191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481095" y="664266"/>
            <a:ext cx="3338300" cy="2503725"/>
          </a:xfrm>
          <a:prstGeom prst="rect">
            <a:avLst/>
          </a:prstGeom>
        </p:spPr>
      </p:pic>
      <p:pic>
        <p:nvPicPr>
          <p:cNvPr id="9" name="Picture 8" descr="IMG_5084.JPG"/>
          <p:cNvPicPr>
            <a:picLocks noChangeAspect="1"/>
          </p:cNvPicPr>
          <p:nvPr/>
        </p:nvPicPr>
        <p:blipFill rotWithShape="1">
          <a:blip r:embed="rId5" cstate="print">
            <a:extLst>
              <a:ext uri="{28A0092B-C50C-407E-A947-70E740481C1C}">
                <a14:useLocalDpi xmlns:a14="http://schemas.microsoft.com/office/drawing/2010/main" val="0"/>
              </a:ext>
            </a:extLst>
          </a:blip>
          <a:srcRect t="16949"/>
          <a:stretch/>
        </p:blipFill>
        <p:spPr>
          <a:xfrm>
            <a:off x="4515772" y="3792849"/>
            <a:ext cx="4339376" cy="2702906"/>
          </a:xfrm>
          <a:prstGeom prst="rect">
            <a:avLst/>
          </a:prstGeom>
        </p:spPr>
      </p:pic>
      <p:pic>
        <p:nvPicPr>
          <p:cNvPr id="8" name="Picture 7" descr="Gamme.pdf"/>
          <p:cNvPicPr>
            <a:picLocks/>
          </p:cNvPicPr>
          <p:nvPr/>
        </p:nvPicPr>
        <p:blipFill rotWithShape="1">
          <a:blip r:embed="rId6">
            <a:extLst>
              <a:ext uri="{28A0092B-C50C-407E-A947-70E740481C1C}">
                <a14:useLocalDpi xmlns:a14="http://schemas.microsoft.com/office/drawing/2010/main" val="0"/>
              </a:ext>
            </a:extLst>
          </a:blip>
          <a:srcRect t="4955" r="49510" b="-1"/>
          <a:stretch/>
        </p:blipFill>
        <p:spPr>
          <a:xfrm>
            <a:off x="6540032" y="262786"/>
            <a:ext cx="2423316" cy="3357829"/>
          </a:xfrm>
          <a:prstGeom prst="rect">
            <a:avLst/>
          </a:prstGeom>
        </p:spPr>
      </p:pic>
    </p:spTree>
    <p:extLst>
      <p:ext uri="{BB962C8B-B14F-4D97-AF65-F5344CB8AC3E}">
        <p14:creationId xmlns:p14="http://schemas.microsoft.com/office/powerpoint/2010/main" val="4182679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Vermont Bee Lab Research</a:t>
            </a:r>
            <a:endParaRPr lang="en-US" dirty="0"/>
          </a:p>
        </p:txBody>
      </p:sp>
      <p:sp>
        <p:nvSpPr>
          <p:cNvPr id="3" name="Content Placeholder 2"/>
          <p:cNvSpPr>
            <a:spLocks noGrp="1"/>
          </p:cNvSpPr>
          <p:nvPr>
            <p:ph idx="1"/>
          </p:nvPr>
        </p:nvSpPr>
        <p:spPr>
          <a:xfrm>
            <a:off x="136038" y="1600202"/>
            <a:ext cx="8229600" cy="4525963"/>
          </a:xfrm>
        </p:spPr>
        <p:txBody>
          <a:bodyPr/>
          <a:lstStyle/>
          <a:p>
            <a:r>
              <a:rPr lang="en-US" dirty="0" smtClean="0"/>
              <a:t>National Honey Bee Survey</a:t>
            </a:r>
          </a:p>
          <a:p>
            <a:r>
              <a:rPr lang="en-US" dirty="0" smtClean="0"/>
              <a:t>Migratory Beekeeping Study</a:t>
            </a:r>
          </a:p>
          <a:p>
            <a:r>
              <a:rPr lang="en-US" dirty="0" smtClean="0"/>
              <a:t>Bumble Bee Disease Surveys</a:t>
            </a:r>
          </a:p>
          <a:p>
            <a:r>
              <a:rPr lang="en-US" dirty="0" smtClean="0"/>
              <a:t>Modeling Bee Disease</a:t>
            </a:r>
          </a:p>
          <a:p>
            <a:r>
              <a:rPr lang="en-US" dirty="0" smtClean="0"/>
              <a:t>Virus Transmission Experiment</a:t>
            </a:r>
          </a:p>
          <a:p>
            <a:r>
              <a:rPr lang="en-US" dirty="0" smtClean="0"/>
              <a:t>Overwintering Queen Study</a:t>
            </a:r>
          </a:p>
          <a:p>
            <a:r>
              <a:rPr lang="en-US" dirty="0" smtClean="0"/>
              <a:t>Bee Disease Survey in Cuba</a:t>
            </a:r>
            <a:endParaRPr lang="en-US" dirty="0"/>
          </a:p>
        </p:txBody>
      </p:sp>
      <p:pic>
        <p:nvPicPr>
          <p:cNvPr id="4" name="Picture 3" descr="IMG_725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3267" y="4204585"/>
            <a:ext cx="3262932" cy="2175288"/>
          </a:xfrm>
          <a:prstGeom prst="rect">
            <a:avLst/>
          </a:prstGeom>
        </p:spPr>
      </p:pic>
      <p:pic>
        <p:nvPicPr>
          <p:cNvPr id="6" name="Picture 5" descr="IMG_774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9536" y="1284734"/>
            <a:ext cx="3290087" cy="2193391"/>
          </a:xfrm>
          <a:prstGeom prst="rect">
            <a:avLst/>
          </a:prstGeom>
        </p:spPr>
      </p:pic>
    </p:spTree>
    <p:extLst>
      <p:ext uri="{BB962C8B-B14F-4D97-AF65-F5344CB8AC3E}">
        <p14:creationId xmlns:p14="http://schemas.microsoft.com/office/powerpoint/2010/main" val="30518535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1646.JPG"/>
          <p:cNvPicPr>
            <a:picLocks noChangeAspect="1"/>
          </p:cNvPicPr>
          <p:nvPr/>
        </p:nvPicPr>
        <p:blipFill rotWithShape="1">
          <a:blip r:embed="rId3" cstate="print">
            <a:extLst>
              <a:ext uri="{28A0092B-C50C-407E-A947-70E740481C1C}">
                <a14:useLocalDpi xmlns:a14="http://schemas.microsoft.com/office/drawing/2010/main" val="0"/>
              </a:ext>
            </a:extLst>
          </a:blip>
          <a:srcRect t="14718"/>
          <a:stretch/>
        </p:blipFill>
        <p:spPr>
          <a:xfrm>
            <a:off x="343587" y="1502519"/>
            <a:ext cx="5517560" cy="3529119"/>
          </a:xfrm>
          <a:prstGeom prst="rect">
            <a:avLst/>
          </a:prstGeom>
        </p:spPr>
      </p:pic>
      <p:pic>
        <p:nvPicPr>
          <p:cNvPr id="6" name="Picture 5" descr="IMG_1653.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4701" y="3592573"/>
            <a:ext cx="4098598" cy="3073948"/>
          </a:xfrm>
          <a:prstGeom prst="rect">
            <a:avLst/>
          </a:prstGeom>
        </p:spPr>
      </p:pic>
      <p:sp>
        <p:nvSpPr>
          <p:cNvPr id="3" name="Rectangle 2"/>
          <p:cNvSpPr/>
          <p:nvPr/>
        </p:nvSpPr>
        <p:spPr>
          <a:xfrm>
            <a:off x="1627195" y="207960"/>
            <a:ext cx="6796911" cy="1323439"/>
          </a:xfrm>
          <a:prstGeom prst="rect">
            <a:avLst/>
          </a:prstGeom>
        </p:spPr>
        <p:txBody>
          <a:bodyPr wrap="square">
            <a:spAutoFit/>
          </a:bodyPr>
          <a:lstStyle/>
          <a:p>
            <a:r>
              <a:rPr lang="en-US" sz="4000" dirty="0" smtClean="0">
                <a:latin typeface="+mj-lt"/>
                <a:cs typeface="Times New Roman"/>
              </a:rPr>
              <a:t>US National </a:t>
            </a:r>
            <a:r>
              <a:rPr lang="en-US" sz="4000" dirty="0">
                <a:latin typeface="+mj-lt"/>
                <a:cs typeface="Times New Roman"/>
              </a:rPr>
              <a:t>Honey Bee Survey</a:t>
            </a:r>
            <a:br>
              <a:rPr lang="en-US" sz="4000" dirty="0">
                <a:latin typeface="+mj-lt"/>
                <a:cs typeface="Times New Roman"/>
              </a:rPr>
            </a:br>
            <a:endParaRPr lang="en-US" sz="4000" dirty="0">
              <a:latin typeface="+mj-lt"/>
              <a:cs typeface="Times New Roman"/>
            </a:endParaRPr>
          </a:p>
        </p:txBody>
      </p:sp>
      <p:pic>
        <p:nvPicPr>
          <p:cNvPr id="8" name="Picture 7"/>
          <p:cNvPicPr>
            <a:picLocks noChangeAspect="1"/>
          </p:cNvPicPr>
          <p:nvPr/>
        </p:nvPicPr>
        <p:blipFill>
          <a:blip r:embed="rId5"/>
          <a:stretch>
            <a:fillRect/>
          </a:stretch>
        </p:blipFill>
        <p:spPr>
          <a:xfrm>
            <a:off x="343587" y="5789531"/>
            <a:ext cx="1029234" cy="933172"/>
          </a:xfrm>
          <a:prstGeom prst="rect">
            <a:avLst/>
          </a:prstGeom>
        </p:spPr>
      </p:pic>
      <p:pic>
        <p:nvPicPr>
          <p:cNvPr id="9" name="Picture 8"/>
          <p:cNvPicPr>
            <a:picLocks noChangeAspect="1"/>
          </p:cNvPicPr>
          <p:nvPr/>
        </p:nvPicPr>
        <p:blipFill>
          <a:blip r:embed="rId6"/>
          <a:stretch>
            <a:fillRect/>
          </a:stretch>
        </p:blipFill>
        <p:spPr>
          <a:xfrm>
            <a:off x="1504297" y="5789531"/>
            <a:ext cx="1216561" cy="853555"/>
          </a:xfrm>
          <a:prstGeom prst="rect">
            <a:avLst/>
          </a:prstGeom>
        </p:spPr>
      </p:pic>
      <p:sp>
        <p:nvSpPr>
          <p:cNvPr id="10" name="Rectangle 9"/>
          <p:cNvSpPr/>
          <p:nvPr/>
        </p:nvSpPr>
        <p:spPr>
          <a:xfrm>
            <a:off x="2775593" y="6458420"/>
            <a:ext cx="2149108" cy="369332"/>
          </a:xfrm>
          <a:prstGeom prst="rect">
            <a:avLst/>
          </a:prstGeom>
        </p:spPr>
        <p:txBody>
          <a:bodyPr wrap="none">
            <a:spAutoFit/>
          </a:bodyPr>
          <a:lstStyle/>
          <a:p>
            <a:r>
              <a:rPr lang="en-US" dirty="0"/>
              <a:t>Photos: </a:t>
            </a:r>
            <a:r>
              <a:rPr lang="en-US" dirty="0" smtClean="0"/>
              <a:t>Mike Willard</a:t>
            </a:r>
            <a:endParaRPr lang="en-US" dirty="0"/>
          </a:p>
        </p:txBody>
      </p:sp>
    </p:spTree>
    <p:extLst>
      <p:ext uri="{BB962C8B-B14F-4D97-AF65-F5344CB8AC3E}">
        <p14:creationId xmlns:p14="http://schemas.microsoft.com/office/powerpoint/2010/main" val="1908392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250" y="4590118"/>
            <a:ext cx="3498373" cy="2132585"/>
          </a:xfrm>
          <a:prstGeom prst="rect">
            <a:avLst/>
          </a:prstGeom>
          <a:ln>
            <a:noFill/>
          </a:ln>
          <a:effectLst>
            <a:outerShdw blurRad="292100" dist="139700" dir="2700000" algn="tl" rotWithShape="0">
              <a:srgbClr val="333333">
                <a:alpha val="65000"/>
              </a:srgbClr>
            </a:outerShdw>
          </a:effectLst>
        </p:spPr>
      </p:pic>
      <p:sp>
        <p:nvSpPr>
          <p:cNvPr id="6" name="Content Placeholder 2"/>
          <p:cNvSpPr>
            <a:spLocks noGrp="1"/>
          </p:cNvSpPr>
          <p:nvPr>
            <p:ph idx="1"/>
          </p:nvPr>
        </p:nvSpPr>
        <p:spPr>
          <a:xfrm>
            <a:off x="0" y="1412994"/>
            <a:ext cx="6628830" cy="5736062"/>
          </a:xfrm>
        </p:spPr>
        <p:txBody>
          <a:bodyPr>
            <a:normAutofit/>
          </a:bodyPr>
          <a:lstStyle/>
          <a:p>
            <a:pPr marL="457200" lvl="1" indent="0">
              <a:buNone/>
            </a:pPr>
            <a:r>
              <a:rPr lang="en-US" sz="3200" b="1" dirty="0" smtClean="0">
                <a:cs typeface="Times New Roman"/>
              </a:rPr>
              <a:t>2016</a:t>
            </a:r>
          </a:p>
          <a:p>
            <a:pPr lvl="2"/>
            <a:r>
              <a:rPr lang="en-US" sz="3200" b="1" dirty="0" smtClean="0">
                <a:cs typeface="Times New Roman"/>
              </a:rPr>
              <a:t>43 </a:t>
            </a:r>
            <a:r>
              <a:rPr lang="en-US" sz="3200" b="1" dirty="0">
                <a:cs typeface="Times New Roman"/>
              </a:rPr>
              <a:t>states</a:t>
            </a:r>
          </a:p>
          <a:p>
            <a:pPr lvl="2"/>
            <a:r>
              <a:rPr lang="en-US" sz="3200" dirty="0">
                <a:cs typeface="Times New Roman"/>
              </a:rPr>
              <a:t>$12,000 for states to collect</a:t>
            </a:r>
          </a:p>
          <a:p>
            <a:pPr lvl="2"/>
            <a:r>
              <a:rPr lang="en-US" sz="3200" dirty="0">
                <a:cs typeface="Times New Roman"/>
              </a:rPr>
              <a:t>Funding for pesticide testing </a:t>
            </a:r>
            <a:endParaRPr lang="en-US" sz="3200" dirty="0" smtClean="0">
              <a:cs typeface="Times New Roman"/>
            </a:endParaRPr>
          </a:p>
          <a:p>
            <a:pPr marL="914400" lvl="2" indent="0">
              <a:buNone/>
            </a:pPr>
            <a:r>
              <a:rPr lang="en-US" sz="3200" dirty="0">
                <a:cs typeface="Times New Roman"/>
              </a:rPr>
              <a:t>	</a:t>
            </a:r>
          </a:p>
        </p:txBody>
      </p:sp>
      <p:pic>
        <p:nvPicPr>
          <p:cNvPr id="7" name="Picture 6"/>
          <p:cNvPicPr>
            <a:picLocks noChangeAspect="1"/>
          </p:cNvPicPr>
          <p:nvPr/>
        </p:nvPicPr>
        <p:blipFill>
          <a:blip r:embed="rId4"/>
          <a:stretch>
            <a:fillRect/>
          </a:stretch>
        </p:blipFill>
        <p:spPr>
          <a:xfrm>
            <a:off x="343587" y="5789531"/>
            <a:ext cx="1029234" cy="933172"/>
          </a:xfrm>
          <a:prstGeom prst="rect">
            <a:avLst/>
          </a:prstGeom>
        </p:spPr>
      </p:pic>
      <p:pic>
        <p:nvPicPr>
          <p:cNvPr id="8" name="Picture 7"/>
          <p:cNvPicPr>
            <a:picLocks noChangeAspect="1"/>
          </p:cNvPicPr>
          <p:nvPr/>
        </p:nvPicPr>
        <p:blipFill>
          <a:blip r:embed="rId5"/>
          <a:stretch>
            <a:fillRect/>
          </a:stretch>
        </p:blipFill>
        <p:spPr>
          <a:xfrm>
            <a:off x="1504297" y="5789531"/>
            <a:ext cx="1216561" cy="853555"/>
          </a:xfrm>
          <a:prstGeom prst="rect">
            <a:avLst/>
          </a:prstGeom>
        </p:spPr>
      </p:pic>
      <p:pic>
        <p:nvPicPr>
          <p:cNvPr id="9" name="Picture 4" descr="C:\Documents and Settings\RennichK\Desktop\BRL\Pilot Survey map 2009.jpg"/>
          <p:cNvPicPr>
            <a:picLocks noChangeAspect="1" noChangeArrowheads="1"/>
          </p:cNvPicPr>
          <p:nvPr/>
        </p:nvPicPr>
        <p:blipFill>
          <a:blip r:embed="rId6" cstate="print"/>
          <a:srcRect/>
          <a:stretch>
            <a:fillRect/>
          </a:stretch>
        </p:blipFill>
        <p:spPr bwMode="auto">
          <a:xfrm>
            <a:off x="7131951" y="1428818"/>
            <a:ext cx="1829671" cy="1257899"/>
          </a:xfrm>
          <a:prstGeom prst="rect">
            <a:avLst/>
          </a:prstGeom>
          <a:ln>
            <a:noFill/>
          </a:ln>
          <a:effectLst>
            <a:outerShdw blurRad="292100" dist="139700" dir="2700000" algn="tl" rotWithShape="0">
              <a:srgbClr val="333333">
                <a:alpha val="65000"/>
              </a:srgbClr>
            </a:outerShdw>
          </a:effectLst>
        </p:spPr>
      </p:pic>
      <p:pic>
        <p:nvPicPr>
          <p:cNvPr id="10" name="Picture 9" descr="C:\Documents and Settings\RennichK\Desktop\BRL\Limited Nat'l map 2010.jpg"/>
          <p:cNvPicPr>
            <a:picLocks noChangeAspect="1" noChangeArrowheads="1"/>
          </p:cNvPicPr>
          <p:nvPr/>
        </p:nvPicPr>
        <p:blipFill>
          <a:blip r:embed="rId7" cstate="print"/>
          <a:srcRect/>
          <a:stretch>
            <a:fillRect/>
          </a:stretch>
        </p:blipFill>
        <p:spPr bwMode="auto">
          <a:xfrm>
            <a:off x="6628830" y="2779640"/>
            <a:ext cx="2332794" cy="1603796"/>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1627195" y="207960"/>
            <a:ext cx="6796911" cy="1323439"/>
          </a:xfrm>
          <a:prstGeom prst="rect">
            <a:avLst/>
          </a:prstGeom>
        </p:spPr>
        <p:txBody>
          <a:bodyPr wrap="square">
            <a:spAutoFit/>
          </a:bodyPr>
          <a:lstStyle/>
          <a:p>
            <a:r>
              <a:rPr lang="en-US" sz="4000" dirty="0" smtClean="0">
                <a:latin typeface="+mj-lt"/>
                <a:cs typeface="Times New Roman"/>
              </a:rPr>
              <a:t>US National </a:t>
            </a:r>
            <a:r>
              <a:rPr lang="en-US" sz="4000" dirty="0">
                <a:latin typeface="+mj-lt"/>
                <a:cs typeface="Times New Roman"/>
              </a:rPr>
              <a:t>Honey Bee Survey</a:t>
            </a:r>
            <a:br>
              <a:rPr lang="en-US" sz="4000" dirty="0">
                <a:latin typeface="+mj-lt"/>
                <a:cs typeface="Times New Roman"/>
              </a:rPr>
            </a:br>
            <a:endParaRPr lang="en-US" sz="4000" dirty="0">
              <a:latin typeface="+mj-lt"/>
              <a:cs typeface="Times New Roman"/>
            </a:endParaRPr>
          </a:p>
        </p:txBody>
      </p:sp>
    </p:spTree>
    <p:extLst>
      <p:ext uri="{BB962C8B-B14F-4D97-AF65-F5344CB8AC3E}">
        <p14:creationId xmlns:p14="http://schemas.microsoft.com/office/powerpoint/2010/main" val="86098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descr="https://mail.google.com/mail/u/0/?ui=2&amp;ik=545cf1f7ae&amp;view=att&amp;th=13a60703faa664f2&amp;attid=0.1.1&amp;disp=emb&amp;zw&amp;atsh=1"/>
          <p:cNvSpPr>
            <a:spLocks noChangeAspect="1" noChangeArrowheads="1"/>
          </p:cNvSpPr>
          <p:nvPr/>
        </p:nvSpPr>
        <p:spPr bwMode="auto">
          <a:xfrm>
            <a:off x="1259681" y="-2925763"/>
            <a:ext cx="3457575" cy="60960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3" name="Content Placeholder 2"/>
          <p:cNvSpPr>
            <a:spLocks noGrp="1"/>
          </p:cNvSpPr>
          <p:nvPr>
            <p:ph idx="1"/>
          </p:nvPr>
        </p:nvSpPr>
        <p:spPr>
          <a:xfrm>
            <a:off x="386641" y="1265020"/>
            <a:ext cx="8229600" cy="4525963"/>
          </a:xfrm>
        </p:spPr>
        <p:txBody>
          <a:bodyPr>
            <a:normAutofit/>
          </a:bodyPr>
          <a:lstStyle/>
          <a:p>
            <a:r>
              <a:rPr lang="en-US" dirty="0" smtClean="0"/>
              <a:t>24 Apiaries Sampled per State</a:t>
            </a:r>
          </a:p>
          <a:p>
            <a:r>
              <a:rPr lang="en-US" dirty="0" smtClean="0"/>
              <a:t>8 Hives </a:t>
            </a:r>
            <a:r>
              <a:rPr lang="en-US" dirty="0"/>
              <a:t>S</a:t>
            </a:r>
            <a:r>
              <a:rPr lang="en-US" dirty="0" smtClean="0"/>
              <a:t>ampled per Apiary</a:t>
            </a:r>
          </a:p>
          <a:p>
            <a:r>
              <a:rPr lang="en-US" dirty="0" smtClean="0"/>
              <a:t>Composite Samples</a:t>
            </a:r>
          </a:p>
          <a:p>
            <a:r>
              <a:rPr lang="en-US" dirty="0" smtClean="0"/>
              <a:t>3 Sample Methods</a:t>
            </a:r>
            <a:endParaRPr lang="en-US" dirty="0"/>
          </a:p>
          <a:p>
            <a:pPr lvl="1"/>
            <a:r>
              <a:rPr lang="en-US" dirty="0" smtClean="0"/>
              <a:t>Alcohol “Wet” Sample</a:t>
            </a:r>
          </a:p>
          <a:p>
            <a:pPr lvl="1"/>
            <a:r>
              <a:rPr lang="en-US" dirty="0" smtClean="0"/>
              <a:t>Live Bee Sample</a:t>
            </a:r>
          </a:p>
          <a:p>
            <a:pPr lvl="1"/>
            <a:r>
              <a:rPr lang="en-US" dirty="0" smtClean="0"/>
              <a:t>Tropilaelaps “Bump” Sample</a:t>
            </a:r>
          </a:p>
          <a:p>
            <a:r>
              <a:rPr lang="en-US" dirty="0"/>
              <a:t>10 Pollen Samples </a:t>
            </a:r>
            <a:r>
              <a:rPr lang="en-US" dirty="0" smtClean="0"/>
              <a:t>for Pesticides (2016)</a:t>
            </a:r>
          </a:p>
        </p:txBody>
      </p:sp>
      <p:pic>
        <p:nvPicPr>
          <p:cNvPr id="4" name="Picture 3" descr="IMG_164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5400" y="2103852"/>
            <a:ext cx="3275593" cy="2697874"/>
          </a:xfrm>
          <a:prstGeom prst="rect">
            <a:avLst/>
          </a:prstGeom>
        </p:spPr>
      </p:pic>
      <p:sp>
        <p:nvSpPr>
          <p:cNvPr id="5" name="Title 4"/>
          <p:cNvSpPr>
            <a:spLocks noGrp="1"/>
          </p:cNvSpPr>
          <p:nvPr>
            <p:ph type="title"/>
          </p:nvPr>
        </p:nvSpPr>
        <p:spPr/>
        <p:txBody>
          <a:bodyPr/>
          <a:lstStyle/>
          <a:p>
            <a:r>
              <a:rPr lang="en-US" dirty="0" smtClean="0"/>
              <a:t>Methods</a:t>
            </a:r>
            <a:endParaRPr lang="en-US" dirty="0"/>
          </a:p>
        </p:txBody>
      </p:sp>
      <p:pic>
        <p:nvPicPr>
          <p:cNvPr id="9" name="Picture 8"/>
          <p:cNvPicPr>
            <a:picLocks noChangeAspect="1"/>
          </p:cNvPicPr>
          <p:nvPr/>
        </p:nvPicPr>
        <p:blipFill>
          <a:blip r:embed="rId4"/>
          <a:stretch>
            <a:fillRect/>
          </a:stretch>
        </p:blipFill>
        <p:spPr>
          <a:xfrm>
            <a:off x="343587" y="5789531"/>
            <a:ext cx="1029234" cy="933172"/>
          </a:xfrm>
          <a:prstGeom prst="rect">
            <a:avLst/>
          </a:prstGeom>
        </p:spPr>
      </p:pic>
      <p:pic>
        <p:nvPicPr>
          <p:cNvPr id="10" name="Picture 9"/>
          <p:cNvPicPr>
            <a:picLocks noChangeAspect="1"/>
          </p:cNvPicPr>
          <p:nvPr/>
        </p:nvPicPr>
        <p:blipFill>
          <a:blip r:embed="rId5"/>
          <a:stretch>
            <a:fillRect/>
          </a:stretch>
        </p:blipFill>
        <p:spPr>
          <a:xfrm>
            <a:off x="1504297" y="5789531"/>
            <a:ext cx="1216561" cy="853555"/>
          </a:xfrm>
          <a:prstGeom prst="rect">
            <a:avLst/>
          </a:prstGeom>
        </p:spPr>
      </p:pic>
    </p:spTree>
    <p:extLst>
      <p:ext uri="{BB962C8B-B14F-4D97-AF65-F5344CB8AC3E}">
        <p14:creationId xmlns:p14="http://schemas.microsoft.com/office/powerpoint/2010/main" val="37736273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8814" y="1095906"/>
            <a:ext cx="3026382" cy="2249744"/>
          </a:xfrm>
          <a:prstGeom prst="rect">
            <a:avLst/>
          </a:prstGeom>
        </p:spPr>
      </p:pic>
      <p:pic>
        <p:nvPicPr>
          <p:cNvPr id="5" name="Picture 4"/>
          <p:cNvPicPr>
            <a:picLocks noChangeAspect="1"/>
          </p:cNvPicPr>
          <p:nvPr/>
        </p:nvPicPr>
        <p:blipFill>
          <a:blip r:embed="rId4"/>
          <a:stretch>
            <a:fillRect/>
          </a:stretch>
        </p:blipFill>
        <p:spPr>
          <a:xfrm>
            <a:off x="3618307" y="1357731"/>
            <a:ext cx="2193495" cy="3766608"/>
          </a:xfrm>
          <a:prstGeom prst="rect">
            <a:avLst/>
          </a:prstGeom>
        </p:spPr>
      </p:pic>
      <p:pic>
        <p:nvPicPr>
          <p:cNvPr id="6" name="Picture 5"/>
          <p:cNvPicPr>
            <a:picLocks noChangeAspect="1"/>
          </p:cNvPicPr>
          <p:nvPr/>
        </p:nvPicPr>
        <p:blipFill>
          <a:blip r:embed="rId5"/>
          <a:stretch>
            <a:fillRect/>
          </a:stretch>
        </p:blipFill>
        <p:spPr>
          <a:xfrm>
            <a:off x="462607" y="3460023"/>
            <a:ext cx="2971737" cy="2234607"/>
          </a:xfrm>
          <a:prstGeom prst="rect">
            <a:avLst/>
          </a:prstGeom>
        </p:spPr>
      </p:pic>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35000"/>
                    </a14:imgEffect>
                  </a14:imgLayer>
                </a14:imgProps>
              </a:ext>
              <a:ext uri="{28A0092B-C50C-407E-A947-70E740481C1C}">
                <a14:useLocalDpi xmlns:a14="http://schemas.microsoft.com/office/drawing/2010/main"/>
              </a:ext>
            </a:extLst>
          </a:blip>
          <a:srcRect l="43135" t="8620" r="3108" b="18110"/>
          <a:stretch/>
        </p:blipFill>
        <p:spPr>
          <a:xfrm>
            <a:off x="6218870" y="244825"/>
            <a:ext cx="1991406" cy="2578558"/>
          </a:xfrm>
          <a:prstGeom prst="rect">
            <a:avLst/>
          </a:prstGeom>
          <a:ln w="47625">
            <a:noFill/>
          </a:ln>
        </p:spPr>
      </p:pic>
      <p:pic>
        <p:nvPicPr>
          <p:cNvPr id="2" name="Picture 1" descr="Messages Image(71723228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7073" y="3314032"/>
            <a:ext cx="2355923" cy="3135190"/>
          </a:xfrm>
          <a:prstGeom prst="rect">
            <a:avLst/>
          </a:prstGeom>
        </p:spPr>
      </p:pic>
      <p:sp>
        <p:nvSpPr>
          <p:cNvPr id="3" name="TextBox 2"/>
          <p:cNvSpPr txBox="1"/>
          <p:nvPr/>
        </p:nvSpPr>
        <p:spPr>
          <a:xfrm>
            <a:off x="467147" y="5868899"/>
            <a:ext cx="1452666" cy="400110"/>
          </a:xfrm>
          <a:prstGeom prst="rect">
            <a:avLst/>
          </a:prstGeom>
          <a:noFill/>
        </p:spPr>
        <p:txBody>
          <a:bodyPr wrap="none" rtlCol="0">
            <a:spAutoFit/>
          </a:bodyPr>
          <a:lstStyle/>
          <a:p>
            <a:r>
              <a:rPr lang="en-US" sz="2000" dirty="0" smtClean="0"/>
              <a:t>RNA Viruses</a:t>
            </a:r>
            <a:endParaRPr lang="en-US" sz="2000" dirty="0"/>
          </a:p>
        </p:txBody>
      </p:sp>
      <p:sp>
        <p:nvSpPr>
          <p:cNvPr id="8" name="TextBox 7"/>
          <p:cNvSpPr txBox="1"/>
          <p:nvPr/>
        </p:nvSpPr>
        <p:spPr>
          <a:xfrm>
            <a:off x="6145877" y="6488668"/>
            <a:ext cx="1398790" cy="369332"/>
          </a:xfrm>
          <a:prstGeom prst="rect">
            <a:avLst/>
          </a:prstGeom>
          <a:noFill/>
        </p:spPr>
        <p:txBody>
          <a:bodyPr wrap="none" rtlCol="0">
            <a:spAutoFit/>
          </a:bodyPr>
          <a:lstStyle/>
          <a:p>
            <a:r>
              <a:rPr lang="en-US" i="1" dirty="0" err="1" smtClean="0"/>
              <a:t>Nosema</a:t>
            </a:r>
            <a:r>
              <a:rPr lang="en-US" dirty="0" smtClean="0"/>
              <a:t> spp.</a:t>
            </a:r>
            <a:endParaRPr lang="en-US" dirty="0"/>
          </a:p>
        </p:txBody>
      </p:sp>
      <p:sp>
        <p:nvSpPr>
          <p:cNvPr id="9" name="TextBox 8"/>
          <p:cNvSpPr txBox="1"/>
          <p:nvPr/>
        </p:nvSpPr>
        <p:spPr>
          <a:xfrm>
            <a:off x="6218870" y="2876053"/>
            <a:ext cx="1471164" cy="369332"/>
          </a:xfrm>
          <a:prstGeom prst="rect">
            <a:avLst/>
          </a:prstGeom>
          <a:noFill/>
        </p:spPr>
        <p:txBody>
          <a:bodyPr wrap="none" rtlCol="0">
            <a:spAutoFit/>
          </a:bodyPr>
          <a:lstStyle/>
          <a:p>
            <a:r>
              <a:rPr lang="en-US" i="1" dirty="0" err="1" smtClean="0"/>
              <a:t>Varroa</a:t>
            </a:r>
            <a:r>
              <a:rPr lang="en-US" i="1" dirty="0" smtClean="0"/>
              <a:t> </a:t>
            </a:r>
            <a:r>
              <a:rPr lang="en-US" dirty="0" smtClean="0"/>
              <a:t>Mites</a:t>
            </a:r>
            <a:endParaRPr lang="en-US" i="1" dirty="0"/>
          </a:p>
        </p:txBody>
      </p:sp>
    </p:spTree>
    <p:extLst>
      <p:ext uri="{BB962C8B-B14F-4D97-AF65-F5344CB8AC3E}">
        <p14:creationId xmlns:p14="http://schemas.microsoft.com/office/powerpoint/2010/main" val="4294174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Black .thmx</Template>
  <TotalTime>4880</TotalTime>
  <Words>1081</Words>
  <Application>Microsoft Macintosh PowerPoint</Application>
  <PresentationFormat>On-screen Show (4:3)</PresentationFormat>
  <Paragraphs>160</Paragraphs>
  <Slides>32</Slides>
  <Notes>19</Notes>
  <HiddenSlides>0</HiddenSlides>
  <MMClips>0</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Black</vt:lpstr>
      <vt:lpstr>Office Theme</vt:lpstr>
      <vt:lpstr>Vermont Bee Lab Research</vt:lpstr>
      <vt:lpstr>PowerPoint Presentation</vt:lpstr>
      <vt:lpstr>PowerPoint Presentation</vt:lpstr>
      <vt:lpstr>PowerPoint Presentation</vt:lpstr>
      <vt:lpstr>Vermont Bee Lab Research</vt:lpstr>
      <vt:lpstr>PowerPoint Presentation</vt:lpstr>
      <vt:lpstr>PowerPoint Presentation</vt:lpstr>
      <vt:lpstr>Methods</vt:lpstr>
      <vt:lpstr>PowerPoint Presentation</vt:lpstr>
      <vt:lpstr>2015 Vermont</vt:lpstr>
      <vt:lpstr>Nosema</vt:lpstr>
      <vt:lpstr>Varroa Mite Load</vt:lpstr>
      <vt:lpstr>Varroa Mite Load by Apiary Type</vt:lpstr>
      <vt:lpstr>Virus Load by Apiary Type</vt:lpstr>
      <vt:lpstr>PowerPoint Presentation</vt:lpstr>
      <vt:lpstr>PowerPoint Presentation</vt:lpstr>
      <vt:lpstr>PowerPoint Presentation</vt:lpstr>
      <vt:lpstr>2015: 3 Bumble Bee Species Listed</vt:lpstr>
      <vt:lpstr>PowerPoint Presentation</vt:lpstr>
      <vt:lpstr>Bumble Bee Surveys</vt:lpstr>
      <vt:lpstr>PowerPoint Presentation</vt:lpstr>
      <vt:lpstr>PowerPoint Presentation</vt:lpstr>
      <vt:lpstr>PowerPoint Presentation</vt:lpstr>
      <vt:lpstr>Nosema Transmission Model</vt:lpstr>
      <vt:lpstr>Equations of the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APHIS National Honey Bee Disease Survey</dc:title>
  <dc:creator>beelab</dc:creator>
  <cp:lastModifiedBy>Samantha</cp:lastModifiedBy>
  <cp:revision>196</cp:revision>
  <dcterms:created xsi:type="dcterms:W3CDTF">2015-05-28T16:45:32Z</dcterms:created>
  <dcterms:modified xsi:type="dcterms:W3CDTF">2016-11-10T01:11:35Z</dcterms:modified>
</cp:coreProperties>
</file>